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media/image8.jpg" ContentType="image/jpg"/>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media/image9.jpg" ContentType="image/jpg"/>
  <Override PartName="/ppt/media/image18.jpg" ContentType="image/jpg"/>
  <Override PartName="/ppt/media/image22.jpg" ContentType="image/jpg"/>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4"/>
    <p:sldMasterId id="2147483698" r:id="rId5"/>
  </p:sldMasterIdLst>
  <p:notesMasterIdLst>
    <p:notesMasterId r:id="rId17"/>
  </p:notesMasterIdLst>
  <p:handoutMasterIdLst>
    <p:handoutMasterId r:id="rId18"/>
  </p:handoutMasterIdLst>
  <p:sldIdLst>
    <p:sldId id="256" r:id="rId6"/>
    <p:sldId id="257" r:id="rId7"/>
    <p:sldId id="259" r:id="rId8"/>
    <p:sldId id="349" r:id="rId9"/>
    <p:sldId id="260" r:id="rId10"/>
    <p:sldId id="261" r:id="rId11"/>
    <p:sldId id="350" r:id="rId12"/>
    <p:sldId id="346" r:id="rId13"/>
    <p:sldId id="347" r:id="rId14"/>
    <p:sldId id="265" r:id="rId15"/>
    <p:sldId id="348"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925"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varado, Dan" initials="AD" lastIdx="4" clrIdx="0">
    <p:extLst>
      <p:ext uri="{19B8F6BF-5375-455C-9EA6-DF929625EA0E}">
        <p15:presenceInfo xmlns:p15="http://schemas.microsoft.com/office/powerpoint/2012/main" userId="S::Dan.Alvarado@bmo.com::f46f765c-8346-4eea-9557-3b1b5550951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FFC20E"/>
    <a:srgbClr val="8DC63F"/>
    <a:srgbClr val="F7941D"/>
    <a:srgbClr val="F15A22"/>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CF23B4-8505-4BDD-862D-D591D200A79F}" v="4" dt="2021-11-16T14:53:47.5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6517" autoAdjust="0"/>
  </p:normalViewPr>
  <p:slideViewPr>
    <p:cSldViewPr snapToGrid="0">
      <p:cViewPr varScale="1">
        <p:scale>
          <a:sx n="67" d="100"/>
          <a:sy n="67" d="100"/>
        </p:scale>
        <p:origin x="1284" y="44"/>
      </p:cViewPr>
      <p:guideLst>
        <p:guide orient="horz" pos="2160"/>
        <p:guide pos="2925"/>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3" d="100"/>
          <a:sy n="63" d="100"/>
        </p:scale>
        <p:origin x="228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816159A-08A0-4A7B-88C9-EE560800B22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95EDAF8C-0ECF-4E0F-AC1A-03244DE1B98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0746F5C-8B01-4AFB-B79D-A0CC0197C8C3}" type="datetimeFigureOut">
              <a:rPr lang="en-CA" smtClean="0"/>
              <a:t>2022-01-18</a:t>
            </a:fld>
            <a:endParaRPr lang="en-CA"/>
          </a:p>
        </p:txBody>
      </p:sp>
      <p:sp>
        <p:nvSpPr>
          <p:cNvPr id="4" name="Footer Placeholder 3">
            <a:extLst>
              <a:ext uri="{FF2B5EF4-FFF2-40B4-BE49-F238E27FC236}">
                <a16:creationId xmlns:a16="http://schemas.microsoft.com/office/drawing/2014/main" id="{927F9A3F-5550-4DCB-9199-2B4CB9A81BB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6F4F6C86-505F-4634-B87A-3D25A3CBD10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723A5D3-5FBA-461D-821B-0954800313AA}" type="slidenum">
              <a:rPr lang="en-CA" smtClean="0"/>
              <a:t>‹#›</a:t>
            </a:fld>
            <a:endParaRPr lang="en-CA"/>
          </a:p>
        </p:txBody>
      </p:sp>
    </p:spTree>
    <p:extLst>
      <p:ext uri="{BB962C8B-B14F-4D97-AF65-F5344CB8AC3E}">
        <p14:creationId xmlns:p14="http://schemas.microsoft.com/office/powerpoint/2010/main" val="33664482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182996-63D2-415B-B030-A93192022B4A}" type="datetimeFigureOut">
              <a:rPr lang="en-US" smtClean="0"/>
              <a:t>1/18/2022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E43CA1-E012-48C4-B9F9-5498ED54D341}" type="slidenum">
              <a:rPr lang="en-US" smtClean="0"/>
              <a:t>‹#›</a:t>
            </a:fld>
            <a:endParaRPr lang="en-US"/>
          </a:p>
        </p:txBody>
      </p:sp>
    </p:spTree>
    <p:extLst>
      <p:ext uri="{BB962C8B-B14F-4D97-AF65-F5344CB8AC3E}">
        <p14:creationId xmlns:p14="http://schemas.microsoft.com/office/powerpoint/2010/main" val="14448725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2E43CA1-E012-48C4-B9F9-5498ED54D341}" type="slidenum">
              <a:rPr lang="en-US" smtClean="0"/>
              <a:t>2</a:t>
            </a:fld>
            <a:endParaRPr lang="en-US"/>
          </a:p>
        </p:txBody>
      </p:sp>
    </p:spTree>
    <p:extLst>
      <p:ext uri="{BB962C8B-B14F-4D97-AF65-F5344CB8AC3E}">
        <p14:creationId xmlns:p14="http://schemas.microsoft.com/office/powerpoint/2010/main" val="15027326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6C767C4-A950-4779-80EB-1EE9CE918F67}"/>
              </a:ext>
            </a:extLst>
          </p:cNvPr>
          <p:cNvPicPr>
            <a:picLocks noChangeAspect="1"/>
          </p:cNvPicPr>
          <p:nvPr userDrawn="1"/>
        </p:nvPicPr>
        <p:blipFill rotWithShape="1">
          <a:blip r:embed="rId2"/>
          <a:srcRect t="67707" r="57344"/>
          <a:stretch/>
        </p:blipFill>
        <p:spPr>
          <a:xfrm>
            <a:off x="0" y="0"/>
            <a:ext cx="9144000" cy="6858000"/>
          </a:xfrm>
          <a:prstGeom prst="rect">
            <a:avLst/>
          </a:prstGeom>
        </p:spPr>
      </p:pic>
      <p:sp>
        <p:nvSpPr>
          <p:cNvPr id="10" name="Rectangle 9">
            <a:extLst>
              <a:ext uri="{FF2B5EF4-FFF2-40B4-BE49-F238E27FC236}">
                <a16:creationId xmlns:a16="http://schemas.microsoft.com/office/drawing/2014/main" id="{EDA7D203-D5CC-4266-A293-B5095882C74F}"/>
              </a:ext>
            </a:extLst>
          </p:cNvPr>
          <p:cNvSpPr/>
          <p:nvPr userDrawn="1"/>
        </p:nvSpPr>
        <p:spPr>
          <a:xfrm>
            <a:off x="-10161" y="5705856"/>
            <a:ext cx="9154161" cy="1153877"/>
          </a:xfrm>
          <a:prstGeom prst="rect">
            <a:avLst/>
          </a:prstGeom>
          <a:solidFill>
            <a:srgbClr val="0079C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B0C906-18C0-4F59-8B72-2DCA7CB2AC2C}"/>
              </a:ext>
            </a:extLst>
          </p:cNvPr>
          <p:cNvSpPr/>
          <p:nvPr userDrawn="1"/>
        </p:nvSpPr>
        <p:spPr>
          <a:xfrm>
            <a:off x="-10161" y="5579400"/>
            <a:ext cx="9154161" cy="137559"/>
          </a:xfrm>
          <a:prstGeom prst="rect">
            <a:avLst/>
          </a:prstGeom>
          <a:solidFill>
            <a:schemeClr val="bg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RedCircle_Cover.png">
            <a:extLst>
              <a:ext uri="{FF2B5EF4-FFF2-40B4-BE49-F238E27FC236}">
                <a16:creationId xmlns:a16="http://schemas.microsoft.com/office/drawing/2014/main" id="{C92CE767-EC62-4C34-BF28-FBC20DECD3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6034" y="529589"/>
            <a:ext cx="4498538" cy="4498538"/>
          </a:xfrm>
          <a:prstGeom prst="rect">
            <a:avLst/>
          </a:prstGeom>
        </p:spPr>
      </p:pic>
      <p:sp>
        <p:nvSpPr>
          <p:cNvPr id="2" name="Title 1"/>
          <p:cNvSpPr>
            <a:spLocks noGrp="1"/>
          </p:cNvSpPr>
          <p:nvPr>
            <p:ph type="ctrTitle"/>
          </p:nvPr>
        </p:nvSpPr>
        <p:spPr>
          <a:xfrm>
            <a:off x="257537" y="809245"/>
            <a:ext cx="3509791" cy="2406395"/>
          </a:xfrm>
        </p:spPr>
        <p:txBody>
          <a:bodyPr anchor="b">
            <a:normAutofit/>
          </a:bodyPr>
          <a:lstStyle>
            <a:lvl1pPr algn="l">
              <a:defRPr sz="44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257537" y="3323844"/>
            <a:ext cx="3537223" cy="1335024"/>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3" name="Graphic 12">
            <a:extLst>
              <a:ext uri="{FF2B5EF4-FFF2-40B4-BE49-F238E27FC236}">
                <a16:creationId xmlns:a16="http://schemas.microsoft.com/office/drawing/2014/main" id="{610C40AE-6B87-42FC-A079-70A1F21B053A}"/>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55539"/>
          <a:stretch/>
        </p:blipFill>
        <p:spPr>
          <a:xfrm>
            <a:off x="180457" y="5886555"/>
            <a:ext cx="1636586" cy="792479"/>
          </a:xfrm>
          <a:prstGeom prst="rect">
            <a:avLst/>
          </a:prstGeom>
        </p:spPr>
      </p:pic>
      <p:sp>
        <p:nvSpPr>
          <p:cNvPr id="21" name="Date Placeholder 20">
            <a:extLst>
              <a:ext uri="{FF2B5EF4-FFF2-40B4-BE49-F238E27FC236}">
                <a16:creationId xmlns:a16="http://schemas.microsoft.com/office/drawing/2014/main" id="{A4AAC459-3D74-4C61-8B35-2697C22CD76E}"/>
              </a:ext>
            </a:extLst>
          </p:cNvPr>
          <p:cNvSpPr>
            <a:spLocks noGrp="1"/>
          </p:cNvSpPr>
          <p:nvPr>
            <p:ph type="dt" sz="half" idx="2"/>
          </p:nvPr>
        </p:nvSpPr>
        <p:spPr>
          <a:xfrm>
            <a:off x="7421880" y="6165851"/>
            <a:ext cx="950214" cy="365125"/>
          </a:xfrm>
          <a:prstGeom prst="rect">
            <a:avLst/>
          </a:prstGeom>
        </p:spPr>
        <p:txBody>
          <a:bodyPr vert="horz" lIns="91440" tIns="45720" rIns="91440" bIns="45720" rtlCol="0" anchor="ctr"/>
          <a:lstStyle>
            <a:lvl1pPr algn="r">
              <a:defRPr lang="en-CA" sz="1000" kern="1200" smtClean="0">
                <a:solidFill>
                  <a:schemeClr val="bg1"/>
                </a:solidFill>
                <a:latin typeface="+mn-lt"/>
                <a:ea typeface="+mn-ea"/>
                <a:cs typeface="+mn-cs"/>
              </a:defRPr>
            </a:lvl1pPr>
          </a:lstStyle>
          <a:p>
            <a:fld id="{92D32988-F8A6-4FE3-8868-4A0F32A986B1}" type="datetime1">
              <a:rPr lang="en-CA" smtClean="0"/>
              <a:t>2022-01-18</a:t>
            </a:fld>
            <a:endParaRPr lang="en-CA" dirty="0"/>
          </a:p>
        </p:txBody>
      </p:sp>
      <p:sp>
        <p:nvSpPr>
          <p:cNvPr id="22" name="Footer Placeholder 4">
            <a:extLst>
              <a:ext uri="{FF2B5EF4-FFF2-40B4-BE49-F238E27FC236}">
                <a16:creationId xmlns:a16="http://schemas.microsoft.com/office/drawing/2014/main" id="{30394A65-2522-4855-BBC5-5F49A10A8B60}"/>
              </a:ext>
            </a:extLst>
          </p:cNvPr>
          <p:cNvSpPr>
            <a:spLocks noGrp="1"/>
          </p:cNvSpPr>
          <p:nvPr>
            <p:ph type="ftr" sz="quarter" idx="3"/>
          </p:nvPr>
        </p:nvSpPr>
        <p:spPr>
          <a:xfrm>
            <a:off x="2240280" y="6167375"/>
            <a:ext cx="4974336" cy="365125"/>
          </a:xfrm>
          <a:prstGeom prst="rect">
            <a:avLst/>
          </a:prstGeom>
        </p:spPr>
        <p:txBody>
          <a:bodyPr vert="horz" lIns="91440" tIns="45720" rIns="91440" bIns="45720" rtlCol="0" anchor="ctr"/>
          <a:lstStyle>
            <a:lvl1pPr algn="l">
              <a:defRPr sz="1000">
                <a:solidFill>
                  <a:schemeClr val="bg1"/>
                </a:solidFill>
              </a:defRPr>
            </a:lvl1pPr>
          </a:lstStyle>
          <a:p>
            <a:endParaRPr lang="en-US" dirty="0"/>
          </a:p>
        </p:txBody>
      </p:sp>
      <p:sp>
        <p:nvSpPr>
          <p:cNvPr id="23" name="Slide Number Placeholder 5">
            <a:extLst>
              <a:ext uri="{FF2B5EF4-FFF2-40B4-BE49-F238E27FC236}">
                <a16:creationId xmlns:a16="http://schemas.microsoft.com/office/drawing/2014/main" id="{967B3B88-FCF5-44C9-A940-D56E8AD0A912}"/>
              </a:ext>
            </a:extLst>
          </p:cNvPr>
          <p:cNvSpPr>
            <a:spLocks noGrp="1"/>
          </p:cNvSpPr>
          <p:nvPr>
            <p:ph type="sldNum" sz="quarter" idx="12"/>
          </p:nvPr>
        </p:nvSpPr>
        <p:spPr>
          <a:xfrm>
            <a:off x="8404861" y="6165851"/>
            <a:ext cx="508634" cy="365125"/>
          </a:xfrm>
          <a:prstGeom prst="rect">
            <a:avLst/>
          </a:prstGeom>
        </p:spPr>
        <p:txBody>
          <a:bodyPr/>
          <a:lstStyle>
            <a:lvl1pPr algn="r">
              <a:defRPr>
                <a:solidFill>
                  <a:schemeClr val="bg1"/>
                </a:solidFill>
              </a:defRPr>
            </a:lvl1pPr>
          </a:lstStyle>
          <a:p>
            <a:fld id="{DF409F01-89B3-4841-A2DD-26ACA4A3A9FE}" type="slidenum">
              <a:rPr lang="en-US" smtClean="0"/>
              <a:pPr/>
              <a:t>‹#›</a:t>
            </a:fld>
            <a:endParaRPr lang="en-US" dirty="0"/>
          </a:p>
        </p:txBody>
      </p:sp>
    </p:spTree>
    <p:extLst>
      <p:ext uri="{BB962C8B-B14F-4D97-AF65-F5344CB8AC3E}">
        <p14:creationId xmlns:p14="http://schemas.microsoft.com/office/powerpoint/2010/main" val="12359829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37BEA-2F29-4900-9E51-AA1D2E741354}"/>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5A4342B-FEDE-4EDD-AEF7-FA0B3F8899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5231270-576F-4A0C-919D-069DAD0CE6D5}"/>
              </a:ext>
            </a:extLst>
          </p:cNvPr>
          <p:cNvSpPr>
            <a:spLocks noGrp="1"/>
          </p:cNvSpPr>
          <p:nvPr>
            <p:ph type="dt" sz="half" idx="10"/>
          </p:nvPr>
        </p:nvSpPr>
        <p:spPr/>
        <p:txBody>
          <a:bodyPr/>
          <a:lstStyle/>
          <a:p>
            <a:fld id="{2C94ABDB-B906-47F3-AF3D-7F5DDBD60D58}" type="datetimeFigureOut">
              <a:rPr lang="en-CA" smtClean="0"/>
              <a:t>2022-01-18</a:t>
            </a:fld>
            <a:endParaRPr lang="en-CA"/>
          </a:p>
        </p:txBody>
      </p:sp>
      <p:sp>
        <p:nvSpPr>
          <p:cNvPr id="5" name="Footer Placeholder 4">
            <a:extLst>
              <a:ext uri="{FF2B5EF4-FFF2-40B4-BE49-F238E27FC236}">
                <a16:creationId xmlns:a16="http://schemas.microsoft.com/office/drawing/2014/main" id="{A5CF7FB5-B987-468B-A452-61615973A8E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73FDF2C-85F9-464D-BB18-8926BD746201}"/>
              </a:ext>
            </a:extLst>
          </p:cNvPr>
          <p:cNvSpPr>
            <a:spLocks noGrp="1"/>
          </p:cNvSpPr>
          <p:nvPr>
            <p:ph type="sldNum" sz="quarter" idx="12"/>
          </p:nvPr>
        </p:nvSpPr>
        <p:spPr/>
        <p:txBody>
          <a:bodyPr/>
          <a:lstStyle/>
          <a:p>
            <a:fld id="{358CA9B3-D492-497A-B0AF-6CF0CBA3925D}" type="slidenum">
              <a:rPr lang="en-CA" smtClean="0"/>
              <a:t>‹#›</a:t>
            </a:fld>
            <a:endParaRPr lang="en-CA"/>
          </a:p>
        </p:txBody>
      </p:sp>
    </p:spTree>
    <p:extLst>
      <p:ext uri="{BB962C8B-B14F-4D97-AF65-F5344CB8AC3E}">
        <p14:creationId xmlns:p14="http://schemas.microsoft.com/office/powerpoint/2010/main" val="22463887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5F5EE-1C59-4828-870D-245AC929299B}"/>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5E4DB330-93B0-4C75-AB1C-5D1688B911B2}"/>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32C4F3-390E-4565-A625-4A87AB15990E}"/>
              </a:ext>
            </a:extLst>
          </p:cNvPr>
          <p:cNvSpPr>
            <a:spLocks noGrp="1"/>
          </p:cNvSpPr>
          <p:nvPr>
            <p:ph type="dt" sz="half" idx="10"/>
          </p:nvPr>
        </p:nvSpPr>
        <p:spPr/>
        <p:txBody>
          <a:bodyPr/>
          <a:lstStyle/>
          <a:p>
            <a:fld id="{2C94ABDB-B906-47F3-AF3D-7F5DDBD60D58}" type="datetimeFigureOut">
              <a:rPr lang="en-CA" smtClean="0"/>
              <a:t>2022-01-18</a:t>
            </a:fld>
            <a:endParaRPr lang="en-CA"/>
          </a:p>
        </p:txBody>
      </p:sp>
      <p:sp>
        <p:nvSpPr>
          <p:cNvPr id="5" name="Footer Placeholder 4">
            <a:extLst>
              <a:ext uri="{FF2B5EF4-FFF2-40B4-BE49-F238E27FC236}">
                <a16:creationId xmlns:a16="http://schemas.microsoft.com/office/drawing/2014/main" id="{538E7C5C-BF60-4CCA-8A64-54C640EBE27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CCC97FD-C786-4CCE-BE45-D1FAD459984E}"/>
              </a:ext>
            </a:extLst>
          </p:cNvPr>
          <p:cNvSpPr>
            <a:spLocks noGrp="1"/>
          </p:cNvSpPr>
          <p:nvPr>
            <p:ph type="sldNum" sz="quarter" idx="12"/>
          </p:nvPr>
        </p:nvSpPr>
        <p:spPr/>
        <p:txBody>
          <a:bodyPr/>
          <a:lstStyle/>
          <a:p>
            <a:fld id="{358CA9B3-D492-497A-B0AF-6CF0CBA3925D}" type="slidenum">
              <a:rPr lang="en-CA" smtClean="0"/>
              <a:t>‹#›</a:t>
            </a:fld>
            <a:endParaRPr lang="en-CA"/>
          </a:p>
        </p:txBody>
      </p:sp>
    </p:spTree>
    <p:extLst>
      <p:ext uri="{BB962C8B-B14F-4D97-AF65-F5344CB8AC3E}">
        <p14:creationId xmlns:p14="http://schemas.microsoft.com/office/powerpoint/2010/main" val="2172415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9F9B3-27C3-4C30-9A69-1CFF95C53E0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564646B3-4F05-444C-A871-A8F6D1415740}"/>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FFBF8F99-285C-424F-86F4-B8B2AB0A912B}"/>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A77D001B-8BC8-47DF-9362-6B9FCFBD5324}"/>
              </a:ext>
            </a:extLst>
          </p:cNvPr>
          <p:cNvSpPr>
            <a:spLocks noGrp="1"/>
          </p:cNvSpPr>
          <p:nvPr>
            <p:ph type="dt" sz="half" idx="10"/>
          </p:nvPr>
        </p:nvSpPr>
        <p:spPr/>
        <p:txBody>
          <a:bodyPr/>
          <a:lstStyle/>
          <a:p>
            <a:fld id="{2C94ABDB-B906-47F3-AF3D-7F5DDBD60D58}" type="datetimeFigureOut">
              <a:rPr lang="en-CA" smtClean="0"/>
              <a:t>2022-01-18</a:t>
            </a:fld>
            <a:endParaRPr lang="en-CA"/>
          </a:p>
        </p:txBody>
      </p:sp>
      <p:sp>
        <p:nvSpPr>
          <p:cNvPr id="6" name="Footer Placeholder 5">
            <a:extLst>
              <a:ext uri="{FF2B5EF4-FFF2-40B4-BE49-F238E27FC236}">
                <a16:creationId xmlns:a16="http://schemas.microsoft.com/office/drawing/2014/main" id="{B5953E8C-0628-4D69-884D-C2D4015D1FA0}"/>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E18B9E86-D24F-425E-911D-98E53EA9EFD5}"/>
              </a:ext>
            </a:extLst>
          </p:cNvPr>
          <p:cNvSpPr>
            <a:spLocks noGrp="1"/>
          </p:cNvSpPr>
          <p:nvPr>
            <p:ph type="sldNum" sz="quarter" idx="12"/>
          </p:nvPr>
        </p:nvSpPr>
        <p:spPr/>
        <p:txBody>
          <a:bodyPr/>
          <a:lstStyle/>
          <a:p>
            <a:fld id="{358CA9B3-D492-497A-B0AF-6CF0CBA3925D}" type="slidenum">
              <a:rPr lang="en-CA" smtClean="0"/>
              <a:t>‹#›</a:t>
            </a:fld>
            <a:endParaRPr lang="en-CA"/>
          </a:p>
        </p:txBody>
      </p:sp>
    </p:spTree>
    <p:extLst>
      <p:ext uri="{BB962C8B-B14F-4D97-AF65-F5344CB8AC3E}">
        <p14:creationId xmlns:p14="http://schemas.microsoft.com/office/powerpoint/2010/main" val="35180892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121C4-A1D4-46E7-A939-0737571EEC36}"/>
              </a:ext>
            </a:extLst>
          </p:cNvPr>
          <p:cNvSpPr>
            <a:spLocks noGrp="1"/>
          </p:cNvSpPr>
          <p:nvPr>
            <p:ph type="title"/>
          </p:nvPr>
        </p:nvSpPr>
        <p:spPr>
          <a:xfrm>
            <a:off x="630238" y="365125"/>
            <a:ext cx="78867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E4D77734-5C08-4C73-921A-C43FD7005D09}"/>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7AE15E-07B9-45FA-844D-80CE233996D0}"/>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FBE267F0-E6F2-4A29-80A2-0518E21F7810}"/>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B16BC1-B0BC-4FA3-9F8B-D82C54795A07}"/>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765AFE66-DD3F-4269-BF67-F1FAF2553819}"/>
              </a:ext>
            </a:extLst>
          </p:cNvPr>
          <p:cNvSpPr>
            <a:spLocks noGrp="1"/>
          </p:cNvSpPr>
          <p:nvPr>
            <p:ph type="dt" sz="half" idx="10"/>
          </p:nvPr>
        </p:nvSpPr>
        <p:spPr/>
        <p:txBody>
          <a:bodyPr/>
          <a:lstStyle/>
          <a:p>
            <a:fld id="{2C94ABDB-B906-47F3-AF3D-7F5DDBD60D58}" type="datetimeFigureOut">
              <a:rPr lang="en-CA" smtClean="0"/>
              <a:t>2022-01-18</a:t>
            </a:fld>
            <a:endParaRPr lang="en-CA"/>
          </a:p>
        </p:txBody>
      </p:sp>
      <p:sp>
        <p:nvSpPr>
          <p:cNvPr id="8" name="Footer Placeholder 7">
            <a:extLst>
              <a:ext uri="{FF2B5EF4-FFF2-40B4-BE49-F238E27FC236}">
                <a16:creationId xmlns:a16="http://schemas.microsoft.com/office/drawing/2014/main" id="{B10D6FBC-26E0-42CD-8281-D69808ECA495}"/>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B493B54B-732E-4032-A4B2-BA1A0F60C483}"/>
              </a:ext>
            </a:extLst>
          </p:cNvPr>
          <p:cNvSpPr>
            <a:spLocks noGrp="1"/>
          </p:cNvSpPr>
          <p:nvPr>
            <p:ph type="sldNum" sz="quarter" idx="12"/>
          </p:nvPr>
        </p:nvSpPr>
        <p:spPr/>
        <p:txBody>
          <a:bodyPr/>
          <a:lstStyle/>
          <a:p>
            <a:fld id="{358CA9B3-D492-497A-B0AF-6CF0CBA3925D}" type="slidenum">
              <a:rPr lang="en-CA" smtClean="0"/>
              <a:t>‹#›</a:t>
            </a:fld>
            <a:endParaRPr lang="en-CA"/>
          </a:p>
        </p:txBody>
      </p:sp>
    </p:spTree>
    <p:extLst>
      <p:ext uri="{BB962C8B-B14F-4D97-AF65-F5344CB8AC3E}">
        <p14:creationId xmlns:p14="http://schemas.microsoft.com/office/powerpoint/2010/main" val="40979990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F8E05-969D-4CA1-BF29-7D69EDAA17F3}"/>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F65F2D75-D56E-4EEE-95F4-340D26437B21}"/>
              </a:ext>
            </a:extLst>
          </p:cNvPr>
          <p:cNvSpPr>
            <a:spLocks noGrp="1"/>
          </p:cNvSpPr>
          <p:nvPr>
            <p:ph type="dt" sz="half" idx="10"/>
          </p:nvPr>
        </p:nvSpPr>
        <p:spPr/>
        <p:txBody>
          <a:bodyPr/>
          <a:lstStyle/>
          <a:p>
            <a:fld id="{2C94ABDB-B906-47F3-AF3D-7F5DDBD60D58}" type="datetimeFigureOut">
              <a:rPr lang="en-CA" smtClean="0"/>
              <a:t>2022-01-18</a:t>
            </a:fld>
            <a:endParaRPr lang="en-CA"/>
          </a:p>
        </p:txBody>
      </p:sp>
      <p:sp>
        <p:nvSpPr>
          <p:cNvPr id="4" name="Footer Placeholder 3">
            <a:extLst>
              <a:ext uri="{FF2B5EF4-FFF2-40B4-BE49-F238E27FC236}">
                <a16:creationId xmlns:a16="http://schemas.microsoft.com/office/drawing/2014/main" id="{793F8BB5-9B33-48C6-8721-24CBF5B3B0D2}"/>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BC85C876-C27F-4848-8F87-7700BAE61EE1}"/>
              </a:ext>
            </a:extLst>
          </p:cNvPr>
          <p:cNvSpPr>
            <a:spLocks noGrp="1"/>
          </p:cNvSpPr>
          <p:nvPr>
            <p:ph type="sldNum" sz="quarter" idx="12"/>
          </p:nvPr>
        </p:nvSpPr>
        <p:spPr/>
        <p:txBody>
          <a:bodyPr/>
          <a:lstStyle/>
          <a:p>
            <a:fld id="{358CA9B3-D492-497A-B0AF-6CF0CBA3925D}" type="slidenum">
              <a:rPr lang="en-CA" smtClean="0"/>
              <a:t>‹#›</a:t>
            </a:fld>
            <a:endParaRPr lang="en-CA"/>
          </a:p>
        </p:txBody>
      </p:sp>
    </p:spTree>
    <p:extLst>
      <p:ext uri="{BB962C8B-B14F-4D97-AF65-F5344CB8AC3E}">
        <p14:creationId xmlns:p14="http://schemas.microsoft.com/office/powerpoint/2010/main" val="21339657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EE179B-B78F-409F-802C-62B26DDFB257}"/>
              </a:ext>
            </a:extLst>
          </p:cNvPr>
          <p:cNvSpPr>
            <a:spLocks noGrp="1"/>
          </p:cNvSpPr>
          <p:nvPr>
            <p:ph type="dt" sz="half" idx="10"/>
          </p:nvPr>
        </p:nvSpPr>
        <p:spPr/>
        <p:txBody>
          <a:bodyPr/>
          <a:lstStyle/>
          <a:p>
            <a:fld id="{2C94ABDB-B906-47F3-AF3D-7F5DDBD60D58}" type="datetimeFigureOut">
              <a:rPr lang="en-CA" smtClean="0"/>
              <a:t>2022-01-18</a:t>
            </a:fld>
            <a:endParaRPr lang="en-CA"/>
          </a:p>
        </p:txBody>
      </p:sp>
      <p:sp>
        <p:nvSpPr>
          <p:cNvPr id="3" name="Footer Placeholder 2">
            <a:extLst>
              <a:ext uri="{FF2B5EF4-FFF2-40B4-BE49-F238E27FC236}">
                <a16:creationId xmlns:a16="http://schemas.microsoft.com/office/drawing/2014/main" id="{CAFFB7A1-6EB9-4A64-BF4E-A87FCB5F3DAE}"/>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986445BD-8E5B-407C-9FF8-AAD5B5051888}"/>
              </a:ext>
            </a:extLst>
          </p:cNvPr>
          <p:cNvSpPr>
            <a:spLocks noGrp="1"/>
          </p:cNvSpPr>
          <p:nvPr>
            <p:ph type="sldNum" sz="quarter" idx="12"/>
          </p:nvPr>
        </p:nvSpPr>
        <p:spPr/>
        <p:txBody>
          <a:bodyPr/>
          <a:lstStyle/>
          <a:p>
            <a:fld id="{358CA9B3-D492-497A-B0AF-6CF0CBA3925D}" type="slidenum">
              <a:rPr lang="en-CA" smtClean="0"/>
              <a:t>‹#›</a:t>
            </a:fld>
            <a:endParaRPr lang="en-CA"/>
          </a:p>
        </p:txBody>
      </p:sp>
    </p:spTree>
    <p:extLst>
      <p:ext uri="{BB962C8B-B14F-4D97-AF65-F5344CB8AC3E}">
        <p14:creationId xmlns:p14="http://schemas.microsoft.com/office/powerpoint/2010/main" val="35333244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1922C-8C67-4B02-8E18-89F238866D4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61008BDF-F04A-4AD9-9332-AE4DC6075062}"/>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1DA2FC6B-2296-4CF1-9F74-143600DE788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2E5B1B-5B0A-4632-AF24-F6B399A0840E}"/>
              </a:ext>
            </a:extLst>
          </p:cNvPr>
          <p:cNvSpPr>
            <a:spLocks noGrp="1"/>
          </p:cNvSpPr>
          <p:nvPr>
            <p:ph type="dt" sz="half" idx="10"/>
          </p:nvPr>
        </p:nvSpPr>
        <p:spPr/>
        <p:txBody>
          <a:bodyPr/>
          <a:lstStyle/>
          <a:p>
            <a:fld id="{2C94ABDB-B906-47F3-AF3D-7F5DDBD60D58}" type="datetimeFigureOut">
              <a:rPr lang="en-CA" smtClean="0"/>
              <a:t>2022-01-18</a:t>
            </a:fld>
            <a:endParaRPr lang="en-CA"/>
          </a:p>
        </p:txBody>
      </p:sp>
      <p:sp>
        <p:nvSpPr>
          <p:cNvPr id="6" name="Footer Placeholder 5">
            <a:extLst>
              <a:ext uri="{FF2B5EF4-FFF2-40B4-BE49-F238E27FC236}">
                <a16:creationId xmlns:a16="http://schemas.microsoft.com/office/drawing/2014/main" id="{633A429A-261A-495A-B9EB-B1FACDE90265}"/>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3CC254F9-4D17-448B-98E8-FD81983F5851}"/>
              </a:ext>
            </a:extLst>
          </p:cNvPr>
          <p:cNvSpPr>
            <a:spLocks noGrp="1"/>
          </p:cNvSpPr>
          <p:nvPr>
            <p:ph type="sldNum" sz="quarter" idx="12"/>
          </p:nvPr>
        </p:nvSpPr>
        <p:spPr/>
        <p:txBody>
          <a:bodyPr/>
          <a:lstStyle/>
          <a:p>
            <a:fld id="{358CA9B3-D492-497A-B0AF-6CF0CBA3925D}" type="slidenum">
              <a:rPr lang="en-CA" smtClean="0"/>
              <a:t>‹#›</a:t>
            </a:fld>
            <a:endParaRPr lang="en-CA"/>
          </a:p>
        </p:txBody>
      </p:sp>
    </p:spTree>
    <p:extLst>
      <p:ext uri="{BB962C8B-B14F-4D97-AF65-F5344CB8AC3E}">
        <p14:creationId xmlns:p14="http://schemas.microsoft.com/office/powerpoint/2010/main" val="109672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628E-24DC-439C-9E50-ECC8A64DFB7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227C812-EF69-4940-B9B1-5F10B0062FFA}"/>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0F7AE82E-3D23-4202-9406-6938F91EAC3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576AEA-A4CF-41A9-832E-D9BEE26EFEE8}"/>
              </a:ext>
            </a:extLst>
          </p:cNvPr>
          <p:cNvSpPr>
            <a:spLocks noGrp="1"/>
          </p:cNvSpPr>
          <p:nvPr>
            <p:ph type="dt" sz="half" idx="10"/>
          </p:nvPr>
        </p:nvSpPr>
        <p:spPr/>
        <p:txBody>
          <a:bodyPr/>
          <a:lstStyle/>
          <a:p>
            <a:fld id="{2C94ABDB-B906-47F3-AF3D-7F5DDBD60D58}" type="datetimeFigureOut">
              <a:rPr lang="en-CA" smtClean="0"/>
              <a:t>2022-01-18</a:t>
            </a:fld>
            <a:endParaRPr lang="en-CA"/>
          </a:p>
        </p:txBody>
      </p:sp>
      <p:sp>
        <p:nvSpPr>
          <p:cNvPr id="6" name="Footer Placeholder 5">
            <a:extLst>
              <a:ext uri="{FF2B5EF4-FFF2-40B4-BE49-F238E27FC236}">
                <a16:creationId xmlns:a16="http://schemas.microsoft.com/office/drawing/2014/main" id="{D9676DF9-2F07-4A30-8B1E-BCB4CFCB22A9}"/>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7E001115-0445-49C5-96C3-D371CBFA685B}"/>
              </a:ext>
            </a:extLst>
          </p:cNvPr>
          <p:cNvSpPr>
            <a:spLocks noGrp="1"/>
          </p:cNvSpPr>
          <p:nvPr>
            <p:ph type="sldNum" sz="quarter" idx="12"/>
          </p:nvPr>
        </p:nvSpPr>
        <p:spPr/>
        <p:txBody>
          <a:bodyPr/>
          <a:lstStyle/>
          <a:p>
            <a:fld id="{358CA9B3-D492-497A-B0AF-6CF0CBA3925D}" type="slidenum">
              <a:rPr lang="en-CA" smtClean="0"/>
              <a:t>‹#›</a:t>
            </a:fld>
            <a:endParaRPr lang="en-CA"/>
          </a:p>
        </p:txBody>
      </p:sp>
    </p:spTree>
    <p:extLst>
      <p:ext uri="{BB962C8B-B14F-4D97-AF65-F5344CB8AC3E}">
        <p14:creationId xmlns:p14="http://schemas.microsoft.com/office/powerpoint/2010/main" val="35039823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FEB3F-14E3-4CA7-BB9C-419408F079B2}"/>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15288A37-9F31-4ACA-8801-3FE724120E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16B037B-5D74-4160-AF65-9499D64038BA}"/>
              </a:ext>
            </a:extLst>
          </p:cNvPr>
          <p:cNvSpPr>
            <a:spLocks noGrp="1"/>
          </p:cNvSpPr>
          <p:nvPr>
            <p:ph type="dt" sz="half" idx="10"/>
          </p:nvPr>
        </p:nvSpPr>
        <p:spPr/>
        <p:txBody>
          <a:bodyPr/>
          <a:lstStyle/>
          <a:p>
            <a:fld id="{2C94ABDB-B906-47F3-AF3D-7F5DDBD60D58}" type="datetimeFigureOut">
              <a:rPr lang="en-CA" smtClean="0"/>
              <a:t>2022-01-18</a:t>
            </a:fld>
            <a:endParaRPr lang="en-CA"/>
          </a:p>
        </p:txBody>
      </p:sp>
      <p:sp>
        <p:nvSpPr>
          <p:cNvPr id="5" name="Footer Placeholder 4">
            <a:extLst>
              <a:ext uri="{FF2B5EF4-FFF2-40B4-BE49-F238E27FC236}">
                <a16:creationId xmlns:a16="http://schemas.microsoft.com/office/drawing/2014/main" id="{58D7D678-1637-48BD-953B-6A342C87582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94DFBE5-1D79-4C16-A53C-D92E999E7D02}"/>
              </a:ext>
            </a:extLst>
          </p:cNvPr>
          <p:cNvSpPr>
            <a:spLocks noGrp="1"/>
          </p:cNvSpPr>
          <p:nvPr>
            <p:ph type="sldNum" sz="quarter" idx="12"/>
          </p:nvPr>
        </p:nvSpPr>
        <p:spPr/>
        <p:txBody>
          <a:bodyPr/>
          <a:lstStyle/>
          <a:p>
            <a:fld id="{358CA9B3-D492-497A-B0AF-6CF0CBA3925D}" type="slidenum">
              <a:rPr lang="en-CA" smtClean="0"/>
              <a:t>‹#›</a:t>
            </a:fld>
            <a:endParaRPr lang="en-CA"/>
          </a:p>
        </p:txBody>
      </p:sp>
    </p:spTree>
    <p:extLst>
      <p:ext uri="{BB962C8B-B14F-4D97-AF65-F5344CB8AC3E}">
        <p14:creationId xmlns:p14="http://schemas.microsoft.com/office/powerpoint/2010/main" val="11112806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46004B-0E88-4A80-9555-2A748D3145F8}"/>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DE867AC8-8394-49F3-A73B-BB180B160CB2}"/>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067CE16-B98D-42F7-993D-CB04E4E5176B}"/>
              </a:ext>
            </a:extLst>
          </p:cNvPr>
          <p:cNvSpPr>
            <a:spLocks noGrp="1"/>
          </p:cNvSpPr>
          <p:nvPr>
            <p:ph type="dt" sz="half" idx="10"/>
          </p:nvPr>
        </p:nvSpPr>
        <p:spPr/>
        <p:txBody>
          <a:bodyPr/>
          <a:lstStyle/>
          <a:p>
            <a:fld id="{2C94ABDB-B906-47F3-AF3D-7F5DDBD60D58}" type="datetimeFigureOut">
              <a:rPr lang="en-CA" smtClean="0"/>
              <a:t>2022-01-18</a:t>
            </a:fld>
            <a:endParaRPr lang="en-CA"/>
          </a:p>
        </p:txBody>
      </p:sp>
      <p:sp>
        <p:nvSpPr>
          <p:cNvPr id="5" name="Footer Placeholder 4">
            <a:extLst>
              <a:ext uri="{FF2B5EF4-FFF2-40B4-BE49-F238E27FC236}">
                <a16:creationId xmlns:a16="http://schemas.microsoft.com/office/drawing/2014/main" id="{90F2003E-7C55-4712-B8A2-344CD5E6E00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0508639-8318-40BF-ABD3-0F8182E9CA10}"/>
              </a:ext>
            </a:extLst>
          </p:cNvPr>
          <p:cNvSpPr>
            <a:spLocks noGrp="1"/>
          </p:cNvSpPr>
          <p:nvPr>
            <p:ph type="sldNum" sz="quarter" idx="12"/>
          </p:nvPr>
        </p:nvSpPr>
        <p:spPr/>
        <p:txBody>
          <a:bodyPr/>
          <a:lstStyle/>
          <a:p>
            <a:fld id="{358CA9B3-D492-497A-B0AF-6CF0CBA3925D}" type="slidenum">
              <a:rPr lang="en-CA" smtClean="0"/>
              <a:t>‹#›</a:t>
            </a:fld>
            <a:endParaRPr lang="en-CA"/>
          </a:p>
        </p:txBody>
      </p:sp>
    </p:spTree>
    <p:extLst>
      <p:ext uri="{BB962C8B-B14F-4D97-AF65-F5344CB8AC3E}">
        <p14:creationId xmlns:p14="http://schemas.microsoft.com/office/powerpoint/2010/main" val="243304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sp>
        <p:nvSpPr>
          <p:cNvPr id="12" name="object 4">
            <a:extLst>
              <a:ext uri="{FF2B5EF4-FFF2-40B4-BE49-F238E27FC236}">
                <a16:creationId xmlns:a16="http://schemas.microsoft.com/office/drawing/2014/main" id="{BBBB946F-8E35-4F0B-8AB8-09ABB307C985}"/>
              </a:ext>
            </a:extLst>
          </p:cNvPr>
          <p:cNvSpPr/>
          <p:nvPr userDrawn="1"/>
        </p:nvSpPr>
        <p:spPr>
          <a:xfrm>
            <a:off x="0" y="0"/>
            <a:ext cx="9144000" cy="6847998"/>
          </a:xfrm>
          <a:prstGeom prst="rect">
            <a:avLst/>
          </a:prstGeom>
          <a:blipFill>
            <a:blip r:embed="rId2" cstate="print"/>
            <a:stretch>
              <a:fillRect l="1" r="-15158"/>
            </a:stretch>
          </a:blipFill>
        </p:spPr>
        <p:txBody>
          <a:bodyPr wrap="square" lIns="0" tIns="0" rIns="0" bIns="0" rtlCol="0"/>
          <a:lstStyle/>
          <a:p>
            <a:endParaRPr sz="1588"/>
          </a:p>
        </p:txBody>
      </p:sp>
      <p:sp>
        <p:nvSpPr>
          <p:cNvPr id="10" name="Rectangle 9">
            <a:extLst>
              <a:ext uri="{FF2B5EF4-FFF2-40B4-BE49-F238E27FC236}">
                <a16:creationId xmlns:a16="http://schemas.microsoft.com/office/drawing/2014/main" id="{EDA7D203-D5CC-4266-A293-B5095882C74F}"/>
              </a:ext>
            </a:extLst>
          </p:cNvPr>
          <p:cNvSpPr/>
          <p:nvPr userDrawn="1"/>
        </p:nvSpPr>
        <p:spPr>
          <a:xfrm>
            <a:off x="-10161" y="5705856"/>
            <a:ext cx="9154161" cy="1153877"/>
          </a:xfrm>
          <a:prstGeom prst="rect">
            <a:avLst/>
          </a:prstGeom>
          <a:solidFill>
            <a:srgbClr val="0079C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B0C906-18C0-4F59-8B72-2DCA7CB2AC2C}"/>
              </a:ext>
            </a:extLst>
          </p:cNvPr>
          <p:cNvSpPr/>
          <p:nvPr userDrawn="1"/>
        </p:nvSpPr>
        <p:spPr>
          <a:xfrm>
            <a:off x="-10161" y="5579400"/>
            <a:ext cx="9154161" cy="137559"/>
          </a:xfrm>
          <a:prstGeom prst="rect">
            <a:avLst/>
          </a:prstGeom>
          <a:solidFill>
            <a:schemeClr val="bg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RedCircle_Cover.png">
            <a:extLst>
              <a:ext uri="{FF2B5EF4-FFF2-40B4-BE49-F238E27FC236}">
                <a16:creationId xmlns:a16="http://schemas.microsoft.com/office/drawing/2014/main" id="{C92CE767-EC62-4C34-BF28-FBC20DECD3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2861" y="726538"/>
            <a:ext cx="4114604" cy="4114604"/>
          </a:xfrm>
          <a:prstGeom prst="rect">
            <a:avLst/>
          </a:prstGeom>
        </p:spPr>
      </p:pic>
      <p:sp>
        <p:nvSpPr>
          <p:cNvPr id="2" name="Title 1"/>
          <p:cNvSpPr>
            <a:spLocks noGrp="1"/>
          </p:cNvSpPr>
          <p:nvPr>
            <p:ph type="ctrTitle" hasCustomPrompt="1"/>
          </p:nvPr>
        </p:nvSpPr>
        <p:spPr>
          <a:xfrm>
            <a:off x="5573249" y="5884672"/>
            <a:ext cx="2936005" cy="493776"/>
          </a:xfrm>
        </p:spPr>
        <p:txBody>
          <a:bodyPr bIns="0" anchor="b">
            <a:noAutofit/>
          </a:bodyPr>
          <a:lstStyle>
            <a:lvl1pPr algn="l">
              <a:defRPr sz="1800" b="0">
                <a:solidFill>
                  <a:schemeClr val="bg1"/>
                </a:solidFill>
              </a:defRPr>
            </a:lvl1pPr>
          </a:lstStyle>
          <a:p>
            <a:r>
              <a:rPr lang="en-US" dirty="0"/>
              <a:t>Company Name </a:t>
            </a:r>
            <a:br>
              <a:rPr lang="en-US" dirty="0"/>
            </a:br>
            <a:r>
              <a:rPr lang="en-US" dirty="0"/>
              <a:t>Sales Manager</a:t>
            </a:r>
          </a:p>
        </p:txBody>
      </p:sp>
      <p:sp>
        <p:nvSpPr>
          <p:cNvPr id="3" name="Subtitle 2"/>
          <p:cNvSpPr>
            <a:spLocks noGrp="1"/>
          </p:cNvSpPr>
          <p:nvPr>
            <p:ph type="subTitle" idx="1" hasCustomPrompt="1"/>
          </p:nvPr>
        </p:nvSpPr>
        <p:spPr>
          <a:xfrm>
            <a:off x="5573249" y="6408547"/>
            <a:ext cx="2936005" cy="358013"/>
          </a:xfrm>
        </p:spPr>
        <p:txBody>
          <a:bodyPr>
            <a:norm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Phone #</a:t>
            </a:r>
          </a:p>
        </p:txBody>
      </p:sp>
      <p:pic>
        <p:nvPicPr>
          <p:cNvPr id="13" name="Graphic 12">
            <a:extLst>
              <a:ext uri="{FF2B5EF4-FFF2-40B4-BE49-F238E27FC236}">
                <a16:creationId xmlns:a16="http://schemas.microsoft.com/office/drawing/2014/main" id="{610C40AE-6B87-42FC-A079-70A1F21B053A}"/>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55539"/>
          <a:stretch/>
        </p:blipFill>
        <p:spPr>
          <a:xfrm>
            <a:off x="180457" y="5886555"/>
            <a:ext cx="1636586" cy="792479"/>
          </a:xfrm>
          <a:prstGeom prst="rect">
            <a:avLst/>
          </a:prstGeom>
        </p:spPr>
      </p:pic>
      <p:sp>
        <p:nvSpPr>
          <p:cNvPr id="14" name="object 10">
            <a:extLst>
              <a:ext uri="{FF2B5EF4-FFF2-40B4-BE49-F238E27FC236}">
                <a16:creationId xmlns:a16="http://schemas.microsoft.com/office/drawing/2014/main" id="{DCBC22AF-8702-4748-8E51-660D0C5C0518}"/>
              </a:ext>
            </a:extLst>
          </p:cNvPr>
          <p:cNvSpPr txBox="1">
            <a:spLocks/>
          </p:cNvSpPr>
          <p:nvPr userDrawn="1"/>
        </p:nvSpPr>
        <p:spPr>
          <a:xfrm>
            <a:off x="5634637" y="2101754"/>
            <a:ext cx="3437801" cy="626869"/>
          </a:xfrm>
          <a:prstGeom prst="rect">
            <a:avLst/>
          </a:prstGeom>
        </p:spPr>
        <p:txBody>
          <a:bodyPr vert="horz" wrap="square" lIns="0" tIns="11206" rIns="0" bIns="0" rtlCol="0" anchor="ctr">
            <a:spAutoFit/>
          </a:bodyPr>
          <a:lst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a:lstStyle>
          <a:p>
            <a:pPr marL="11206">
              <a:lnSpc>
                <a:spcPct val="100000"/>
              </a:lnSpc>
              <a:spcBef>
                <a:spcPts val="88"/>
              </a:spcBef>
            </a:pPr>
            <a:r>
              <a:rPr lang="en-US" sz="2000" b="1" spc="-4" dirty="0">
                <a:solidFill>
                  <a:srgbClr val="FFFFFF"/>
                </a:solidFill>
              </a:rPr>
              <a:t>BMO</a:t>
            </a:r>
            <a:r>
              <a:rPr lang="en-US" sz="2000" b="1" spc="-18" dirty="0">
                <a:solidFill>
                  <a:srgbClr val="FFFFFF"/>
                </a:solidFill>
              </a:rPr>
              <a:t> </a:t>
            </a:r>
            <a:r>
              <a:rPr lang="en-US" sz="2000" b="1" spc="-4" dirty="0">
                <a:solidFill>
                  <a:srgbClr val="FFFFFF"/>
                </a:solidFill>
              </a:rPr>
              <a:t>Health Savings Account, delivered by Lively</a:t>
            </a:r>
            <a:endParaRPr lang="en-US" sz="2000" b="1" baseline="24305" dirty="0"/>
          </a:p>
        </p:txBody>
      </p:sp>
      <p:sp>
        <p:nvSpPr>
          <p:cNvPr id="15" name="object 11">
            <a:extLst>
              <a:ext uri="{FF2B5EF4-FFF2-40B4-BE49-F238E27FC236}">
                <a16:creationId xmlns:a16="http://schemas.microsoft.com/office/drawing/2014/main" id="{1BD35B3B-B497-4C4F-9823-9B14FB24AACF}"/>
              </a:ext>
            </a:extLst>
          </p:cNvPr>
          <p:cNvSpPr txBox="1"/>
          <p:nvPr userDrawn="1"/>
        </p:nvSpPr>
        <p:spPr>
          <a:xfrm>
            <a:off x="5638954" y="2898219"/>
            <a:ext cx="3104996" cy="663225"/>
          </a:xfrm>
          <a:prstGeom prst="rect">
            <a:avLst/>
          </a:prstGeom>
        </p:spPr>
        <p:txBody>
          <a:bodyPr vert="horz" wrap="square" lIns="0" tIns="11206" rIns="0" bIns="0" rtlCol="0">
            <a:spAutoFit/>
          </a:bodyPr>
          <a:lstStyle/>
          <a:p>
            <a:pPr marL="11206" marR="4483">
              <a:spcBef>
                <a:spcPts val="88"/>
              </a:spcBef>
            </a:pPr>
            <a:r>
              <a:rPr sz="1412" dirty="0">
                <a:solidFill>
                  <a:srgbClr val="FFFFFF"/>
                </a:solidFill>
                <a:latin typeface="Dax Offc Pro"/>
                <a:cs typeface="Dax Offc Pro"/>
              </a:rPr>
              <a:t>A </a:t>
            </a:r>
            <a:r>
              <a:rPr sz="1412" spc="-4" dirty="0">
                <a:solidFill>
                  <a:srgbClr val="FFFFFF"/>
                </a:solidFill>
                <a:latin typeface="Dax Offc Pro"/>
                <a:cs typeface="Dax Offc Pro"/>
              </a:rPr>
              <a:t>convenient, </a:t>
            </a:r>
            <a:r>
              <a:rPr sz="1412" dirty="0">
                <a:solidFill>
                  <a:srgbClr val="FFFFFF"/>
                </a:solidFill>
                <a:latin typeface="Dax Offc Pro"/>
                <a:cs typeface="Dax Offc Pro"/>
              </a:rPr>
              <a:t>flexible </a:t>
            </a:r>
            <a:r>
              <a:rPr sz="1412" spc="-18" dirty="0">
                <a:solidFill>
                  <a:srgbClr val="FFFFFF"/>
                </a:solidFill>
                <a:latin typeface="Dax Offc Pro"/>
                <a:cs typeface="Dax Offc Pro"/>
              </a:rPr>
              <a:t>way </a:t>
            </a:r>
            <a:r>
              <a:rPr sz="1412" spc="-9" dirty="0">
                <a:solidFill>
                  <a:srgbClr val="FFFFFF"/>
                </a:solidFill>
                <a:latin typeface="Dax Offc Pro"/>
                <a:cs typeface="Dax Offc Pro"/>
              </a:rPr>
              <a:t>to  </a:t>
            </a:r>
            <a:r>
              <a:rPr sz="1412" dirty="0">
                <a:solidFill>
                  <a:srgbClr val="FFFFFF"/>
                </a:solidFill>
                <a:latin typeface="Dax Offc Pro"/>
                <a:cs typeface="Dax Offc Pro"/>
              </a:rPr>
              <a:t>manage </a:t>
            </a:r>
            <a:r>
              <a:rPr sz="1412" spc="-4" dirty="0">
                <a:solidFill>
                  <a:srgbClr val="FFFFFF"/>
                </a:solidFill>
                <a:latin typeface="Dax Offc Pro"/>
                <a:cs typeface="Dax Offc Pro"/>
              </a:rPr>
              <a:t>healthcare expenses</a:t>
            </a:r>
            <a:r>
              <a:rPr lang="en-US" sz="1412" spc="-4" dirty="0">
                <a:solidFill>
                  <a:srgbClr val="FFFFFF"/>
                </a:solidFill>
                <a:latin typeface="Dax Offc Pro"/>
                <a:cs typeface="Dax Offc Pro"/>
              </a:rPr>
              <a:t> with robust digital tools and easy to use features</a:t>
            </a:r>
            <a:endParaRPr sz="1412" dirty="0">
              <a:latin typeface="Dax Offc Pro"/>
              <a:cs typeface="Dax Offc Pro"/>
            </a:endParaRPr>
          </a:p>
        </p:txBody>
      </p:sp>
      <p:sp>
        <p:nvSpPr>
          <p:cNvPr id="24" name="Date Placeholder 20">
            <a:extLst>
              <a:ext uri="{FF2B5EF4-FFF2-40B4-BE49-F238E27FC236}">
                <a16:creationId xmlns:a16="http://schemas.microsoft.com/office/drawing/2014/main" id="{ABC15295-6D11-4ADA-87F8-7C27C2BC581F}"/>
              </a:ext>
            </a:extLst>
          </p:cNvPr>
          <p:cNvSpPr>
            <a:spLocks noGrp="1"/>
          </p:cNvSpPr>
          <p:nvPr>
            <p:ph type="dt" sz="half" idx="2"/>
          </p:nvPr>
        </p:nvSpPr>
        <p:spPr>
          <a:xfrm>
            <a:off x="8044911" y="6492875"/>
            <a:ext cx="950214" cy="365125"/>
          </a:xfrm>
          <a:prstGeom prst="rect">
            <a:avLst/>
          </a:prstGeom>
        </p:spPr>
        <p:txBody>
          <a:bodyPr vert="horz" lIns="91440" tIns="45720" rIns="91440" bIns="45720" rtlCol="0" anchor="ctr"/>
          <a:lstStyle>
            <a:lvl1pPr algn="l">
              <a:defRPr lang="en-CA" sz="1000" kern="1200" smtClean="0">
                <a:solidFill>
                  <a:schemeClr val="bg1"/>
                </a:solidFill>
                <a:latin typeface="+mn-lt"/>
                <a:ea typeface="+mn-ea"/>
                <a:cs typeface="+mn-cs"/>
              </a:defRPr>
            </a:lvl1pPr>
          </a:lstStyle>
          <a:p>
            <a:r>
              <a:rPr lang="en-CA" dirty="0"/>
              <a:t>2021-09-14</a:t>
            </a:r>
          </a:p>
        </p:txBody>
      </p:sp>
    </p:spTree>
    <p:extLst>
      <p:ext uri="{BB962C8B-B14F-4D97-AF65-F5344CB8AC3E}">
        <p14:creationId xmlns:p14="http://schemas.microsoft.com/office/powerpoint/2010/main" val="4285894895"/>
      </p:ext>
    </p:extLst>
  </p:cSld>
  <p:clrMapOvr>
    <a:masterClrMapping/>
  </p:clrMapOvr>
  <p:extLst>
    <p:ext uri="{DCECCB84-F9BA-43D5-87BE-67443E8EF086}">
      <p15:sldGuideLst xmlns:p15="http://schemas.microsoft.com/office/powerpoint/2012/main">
        <p15:guide id="1" pos="3571"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2DDBBDF5-416B-4697-A213-C4EE4EA60CD0}"/>
              </a:ext>
            </a:extLst>
          </p:cNvPr>
          <p:cNvSpPr>
            <a:spLocks noGrp="1"/>
          </p:cNvSpPr>
          <p:nvPr>
            <p:ph type="sldNum" sz="quarter" idx="4"/>
          </p:nvPr>
        </p:nvSpPr>
        <p:spPr>
          <a:xfrm>
            <a:off x="8341200" y="6264911"/>
            <a:ext cx="508634" cy="365125"/>
          </a:xfrm>
          <a:prstGeom prst="rect">
            <a:avLst/>
          </a:prstGeom>
        </p:spPr>
        <p:txBody>
          <a:bodyPr vert="horz" lIns="91440" tIns="45720" rIns="91440" bIns="45720" rtlCol="0" anchor="ctr"/>
          <a:lstStyle>
            <a:lvl1pPr algn="r">
              <a:defRPr lang="en-US" sz="1000" smtClean="0">
                <a:solidFill>
                  <a:schemeClr val="tx1">
                    <a:tint val="75000"/>
                  </a:schemeClr>
                </a:solidFill>
              </a:defRPr>
            </a:lvl1pPr>
          </a:lstStyle>
          <a:p>
            <a:fld id="{DF409F01-89B3-4841-A2DD-26ACA4A3A9FE}" type="slidenum">
              <a:rPr lang="en-CA" smtClean="0"/>
              <a:pPr/>
              <a:t>‹#›</a:t>
            </a:fld>
            <a:endParaRPr lang="en-CA" dirty="0"/>
          </a:p>
        </p:txBody>
      </p:sp>
      <p:pic>
        <p:nvPicPr>
          <p:cNvPr id="9" name="Picture 8">
            <a:extLst>
              <a:ext uri="{FF2B5EF4-FFF2-40B4-BE49-F238E27FC236}">
                <a16:creationId xmlns:a16="http://schemas.microsoft.com/office/drawing/2014/main" id="{EB921774-066D-4B91-9E8F-A5E22DEEDF1A}"/>
              </a:ext>
            </a:extLst>
          </p:cNvPr>
          <p:cNvPicPr>
            <a:picLocks noChangeAspect="1"/>
          </p:cNvPicPr>
          <p:nvPr userDrawn="1"/>
        </p:nvPicPr>
        <p:blipFill rotWithShape="1">
          <a:blip r:embed="rId2"/>
          <a:srcRect b="32607"/>
          <a:stretch/>
        </p:blipFill>
        <p:spPr>
          <a:xfrm>
            <a:off x="172648" y="6215531"/>
            <a:ext cx="1502685" cy="414505"/>
          </a:xfrm>
          <a:prstGeom prst="rect">
            <a:avLst/>
          </a:prstGeom>
        </p:spPr>
      </p:pic>
    </p:spTree>
    <p:extLst>
      <p:ext uri="{BB962C8B-B14F-4D97-AF65-F5344CB8AC3E}">
        <p14:creationId xmlns:p14="http://schemas.microsoft.com/office/powerpoint/2010/main" val="512584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E949EB2-7E20-4DCA-BCB1-F1758BEEA10D}"/>
              </a:ext>
            </a:extLst>
          </p:cNvPr>
          <p:cNvPicPr>
            <a:picLocks noChangeAspect="1"/>
          </p:cNvPicPr>
          <p:nvPr userDrawn="1"/>
        </p:nvPicPr>
        <p:blipFill rotWithShape="1">
          <a:blip r:embed="rId2"/>
          <a:srcRect t="67707" r="57344"/>
          <a:stretch/>
        </p:blipFill>
        <p:spPr>
          <a:xfrm>
            <a:off x="0" y="0"/>
            <a:ext cx="9144000" cy="6858000"/>
          </a:xfrm>
          <a:prstGeom prst="rect">
            <a:avLst/>
          </a:prstGeom>
        </p:spPr>
      </p:pic>
      <p:grpSp>
        <p:nvGrpSpPr>
          <p:cNvPr id="9" name="Group 8">
            <a:extLst>
              <a:ext uri="{FF2B5EF4-FFF2-40B4-BE49-F238E27FC236}">
                <a16:creationId xmlns:a16="http://schemas.microsoft.com/office/drawing/2014/main" id="{BF74ACFB-4C04-4FB4-AC76-A8DB5BCB96D1}"/>
              </a:ext>
            </a:extLst>
          </p:cNvPr>
          <p:cNvGrpSpPr/>
          <p:nvPr userDrawn="1"/>
        </p:nvGrpSpPr>
        <p:grpSpPr>
          <a:xfrm>
            <a:off x="-1133596" y="474602"/>
            <a:ext cx="5908796" cy="5908796"/>
            <a:chOff x="-145089" y="605570"/>
            <a:chExt cx="2359695" cy="2359695"/>
          </a:xfrm>
        </p:grpSpPr>
        <p:sp>
          <p:nvSpPr>
            <p:cNvPr id="10" name="Oval 9">
              <a:extLst>
                <a:ext uri="{FF2B5EF4-FFF2-40B4-BE49-F238E27FC236}">
                  <a16:creationId xmlns:a16="http://schemas.microsoft.com/office/drawing/2014/main" id="{F92083C2-F85E-46D4-BD37-DCC48B610F5B}"/>
                </a:ext>
              </a:extLst>
            </p:cNvPr>
            <p:cNvSpPr/>
            <p:nvPr/>
          </p:nvSpPr>
          <p:spPr>
            <a:xfrm>
              <a:off x="-119268" y="631391"/>
              <a:ext cx="2308053" cy="2308053"/>
            </a:xfrm>
            <a:prstGeom prst="ellipse">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598" tIns="28799" rIns="57598" bIns="28799" rtlCol="0" anchor="ctr"/>
            <a:lstStyle/>
            <a:p>
              <a:pPr marL="266700"/>
              <a:endParaRPr lang="en-CA" sz="2400" dirty="0">
                <a:solidFill>
                  <a:schemeClr val="tx2"/>
                </a:solidFill>
                <a:latin typeface="Dax Offc Pro" panose="020B0504030101020102" pitchFamily="34" charset="0"/>
              </a:endParaRPr>
            </a:p>
          </p:txBody>
        </p:sp>
        <p:sp>
          <p:nvSpPr>
            <p:cNvPr id="11" name="Oval 10">
              <a:extLst>
                <a:ext uri="{FF2B5EF4-FFF2-40B4-BE49-F238E27FC236}">
                  <a16:creationId xmlns:a16="http://schemas.microsoft.com/office/drawing/2014/main" id="{0758BA16-D417-4C57-AF5F-404FDC38E8DC}"/>
                </a:ext>
              </a:extLst>
            </p:cNvPr>
            <p:cNvSpPr/>
            <p:nvPr/>
          </p:nvSpPr>
          <p:spPr>
            <a:xfrm>
              <a:off x="-145089" y="605570"/>
              <a:ext cx="2359695" cy="235969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598" tIns="28799" rIns="57598" bIns="28799" rtlCol="0" anchor="ctr"/>
            <a:lstStyle/>
            <a:p>
              <a:pPr algn="ctr"/>
              <a:endParaRPr lang="en-CA" sz="1800" dirty="0">
                <a:latin typeface="Dax Offc Pro" panose="020B0504030101020102" pitchFamily="34" charset="0"/>
              </a:endParaRPr>
            </a:p>
          </p:txBody>
        </p:sp>
      </p:grpSp>
      <p:sp>
        <p:nvSpPr>
          <p:cNvPr id="2" name="Title 1"/>
          <p:cNvSpPr>
            <a:spLocks noGrp="1"/>
          </p:cNvSpPr>
          <p:nvPr>
            <p:ph type="title"/>
          </p:nvPr>
        </p:nvSpPr>
        <p:spPr>
          <a:xfrm>
            <a:off x="247968" y="1425259"/>
            <a:ext cx="3866832"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247968" y="4511040"/>
            <a:ext cx="3866832" cy="1294131"/>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3653336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262890" y="1243584"/>
            <a:ext cx="3886200" cy="459943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243584"/>
            <a:ext cx="3886200" cy="45994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5">
            <a:extLst>
              <a:ext uri="{FF2B5EF4-FFF2-40B4-BE49-F238E27FC236}">
                <a16:creationId xmlns:a16="http://schemas.microsoft.com/office/drawing/2014/main" id="{D231CF6B-489E-495D-939A-FBE470D26673}"/>
              </a:ext>
            </a:extLst>
          </p:cNvPr>
          <p:cNvSpPr>
            <a:spLocks noGrp="1"/>
          </p:cNvSpPr>
          <p:nvPr>
            <p:ph type="sldNum" sz="quarter" idx="4"/>
          </p:nvPr>
        </p:nvSpPr>
        <p:spPr>
          <a:xfrm>
            <a:off x="8341200" y="6264911"/>
            <a:ext cx="508634" cy="365125"/>
          </a:xfrm>
          <a:prstGeom prst="rect">
            <a:avLst/>
          </a:prstGeom>
        </p:spPr>
        <p:txBody>
          <a:bodyPr vert="horz" lIns="91440" tIns="45720" rIns="91440" bIns="45720" rtlCol="0" anchor="ctr"/>
          <a:lstStyle>
            <a:lvl1pPr algn="r">
              <a:defRPr lang="en-US" sz="1000" smtClean="0">
                <a:solidFill>
                  <a:schemeClr val="tx1">
                    <a:tint val="75000"/>
                  </a:schemeClr>
                </a:solidFill>
              </a:defRPr>
            </a:lvl1pPr>
          </a:lstStyle>
          <a:p>
            <a:fld id="{DF409F01-89B3-4841-A2DD-26ACA4A3A9FE}" type="slidenum">
              <a:rPr lang="en-CA" smtClean="0"/>
              <a:pPr/>
              <a:t>‹#›</a:t>
            </a:fld>
            <a:endParaRPr lang="en-CA" dirty="0"/>
          </a:p>
        </p:txBody>
      </p:sp>
      <p:sp>
        <p:nvSpPr>
          <p:cNvPr id="11" name="Date Placeholder 20">
            <a:extLst>
              <a:ext uri="{FF2B5EF4-FFF2-40B4-BE49-F238E27FC236}">
                <a16:creationId xmlns:a16="http://schemas.microsoft.com/office/drawing/2014/main" id="{85A37714-92F1-46DB-BC39-80119E11CF3A}"/>
              </a:ext>
            </a:extLst>
          </p:cNvPr>
          <p:cNvSpPr>
            <a:spLocks noGrp="1"/>
          </p:cNvSpPr>
          <p:nvPr>
            <p:ph type="dt" sz="half" idx="12"/>
          </p:nvPr>
        </p:nvSpPr>
        <p:spPr>
          <a:xfrm>
            <a:off x="5601600" y="6264911"/>
            <a:ext cx="950214" cy="365125"/>
          </a:xfrm>
          <a:prstGeom prst="rect">
            <a:avLst/>
          </a:prstGeom>
        </p:spPr>
        <p:txBody>
          <a:bodyPr vert="horz" lIns="91440" tIns="45720" rIns="91440" bIns="45720" rtlCol="0" anchor="ctr"/>
          <a:lstStyle>
            <a:lvl1pPr algn="r">
              <a:defRPr lang="en-CA" sz="1000" smtClean="0">
                <a:solidFill>
                  <a:schemeClr val="tx1">
                    <a:tint val="75000"/>
                  </a:schemeClr>
                </a:solidFill>
              </a:defRPr>
            </a:lvl1pPr>
          </a:lstStyle>
          <a:p>
            <a:fld id="{CA5CF965-96FB-4D18-8FBA-66842863F182}" type="datetime1">
              <a:rPr lang="en-CA" smtClean="0"/>
              <a:t>2022-01-18</a:t>
            </a:fld>
            <a:endParaRPr lang="en-CA" dirty="0"/>
          </a:p>
        </p:txBody>
      </p:sp>
    </p:spTree>
    <p:extLst>
      <p:ext uri="{BB962C8B-B14F-4D97-AF65-F5344CB8AC3E}">
        <p14:creationId xmlns:p14="http://schemas.microsoft.com/office/powerpoint/2010/main" val="906219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62890" y="0"/>
            <a:ext cx="7886700" cy="961200"/>
          </a:xfrm>
        </p:spPr>
        <p:txBody>
          <a:bodyPr/>
          <a:lstStyle/>
          <a:p>
            <a:r>
              <a:rPr lang="en-US" dirty="0"/>
              <a:t>Click to edit Master title style</a:t>
            </a:r>
          </a:p>
        </p:txBody>
      </p:sp>
      <p:sp>
        <p:nvSpPr>
          <p:cNvPr id="3" name="Text Placeholder 2"/>
          <p:cNvSpPr>
            <a:spLocks noGrp="1"/>
          </p:cNvSpPr>
          <p:nvPr>
            <p:ph type="body" idx="1"/>
          </p:nvPr>
        </p:nvSpPr>
        <p:spPr>
          <a:xfrm>
            <a:off x="262890" y="1243585"/>
            <a:ext cx="3868340" cy="823912"/>
          </a:xfrm>
        </p:spPr>
        <p:txBody>
          <a:bodyPr anchor="t" anchorCtr="0">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262890" y="2065147"/>
            <a:ext cx="3868340"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243585"/>
            <a:ext cx="3887391" cy="823912"/>
          </a:xfrm>
        </p:spPr>
        <p:txBody>
          <a:bodyPr anchor="t" anchorCtr="0">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4629150" y="2065147"/>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a:xfrm>
            <a:off x="1602486" y="6264911"/>
            <a:ext cx="3969258" cy="365125"/>
          </a:xfrm>
          <a:prstGeom prst="rect">
            <a:avLst/>
          </a:prstGeom>
        </p:spPr>
        <p:txBody>
          <a:bodyPr/>
          <a:lstStyle/>
          <a:p>
            <a:endParaRPr lang="en-US" dirty="0"/>
          </a:p>
        </p:txBody>
      </p:sp>
      <p:sp>
        <p:nvSpPr>
          <p:cNvPr id="14" name="Slide Number Placeholder 5">
            <a:extLst>
              <a:ext uri="{FF2B5EF4-FFF2-40B4-BE49-F238E27FC236}">
                <a16:creationId xmlns:a16="http://schemas.microsoft.com/office/drawing/2014/main" id="{72EC4E35-6629-4E67-AB07-68E5015E0D9E}"/>
              </a:ext>
            </a:extLst>
          </p:cNvPr>
          <p:cNvSpPr>
            <a:spLocks noGrp="1"/>
          </p:cNvSpPr>
          <p:nvPr>
            <p:ph type="sldNum" sz="quarter" idx="12"/>
          </p:nvPr>
        </p:nvSpPr>
        <p:spPr>
          <a:xfrm>
            <a:off x="8341200" y="6264911"/>
            <a:ext cx="508634" cy="365125"/>
          </a:xfrm>
          <a:prstGeom prst="rect">
            <a:avLst/>
          </a:prstGeom>
        </p:spPr>
        <p:txBody>
          <a:bodyPr vert="horz" lIns="91440" tIns="45720" rIns="91440" bIns="45720" rtlCol="0" anchor="ctr"/>
          <a:lstStyle>
            <a:lvl1pPr algn="r">
              <a:defRPr lang="en-US" sz="1000" smtClean="0">
                <a:solidFill>
                  <a:schemeClr val="tx1">
                    <a:tint val="75000"/>
                  </a:schemeClr>
                </a:solidFill>
              </a:defRPr>
            </a:lvl1pPr>
          </a:lstStyle>
          <a:p>
            <a:fld id="{DF409F01-89B3-4841-A2DD-26ACA4A3A9FE}" type="slidenum">
              <a:rPr lang="en-CA" smtClean="0"/>
              <a:pPr/>
              <a:t>‹#›</a:t>
            </a:fld>
            <a:endParaRPr lang="en-CA" dirty="0"/>
          </a:p>
        </p:txBody>
      </p:sp>
      <p:sp>
        <p:nvSpPr>
          <p:cNvPr id="15" name="Date Placeholder 20">
            <a:extLst>
              <a:ext uri="{FF2B5EF4-FFF2-40B4-BE49-F238E27FC236}">
                <a16:creationId xmlns:a16="http://schemas.microsoft.com/office/drawing/2014/main" id="{A7C9032C-9710-4C69-BF4E-3F229E42CD6E}"/>
              </a:ext>
            </a:extLst>
          </p:cNvPr>
          <p:cNvSpPr>
            <a:spLocks noGrp="1"/>
          </p:cNvSpPr>
          <p:nvPr>
            <p:ph type="dt" sz="half" idx="13"/>
          </p:nvPr>
        </p:nvSpPr>
        <p:spPr>
          <a:xfrm>
            <a:off x="5602224" y="6264911"/>
            <a:ext cx="950214" cy="365125"/>
          </a:xfrm>
          <a:prstGeom prst="rect">
            <a:avLst/>
          </a:prstGeom>
        </p:spPr>
        <p:txBody>
          <a:bodyPr vert="horz" lIns="91440" tIns="45720" rIns="91440" bIns="45720" rtlCol="0" anchor="ctr"/>
          <a:lstStyle>
            <a:lvl1pPr algn="r">
              <a:defRPr lang="en-CA" sz="1000" smtClean="0">
                <a:solidFill>
                  <a:schemeClr val="tx1">
                    <a:tint val="75000"/>
                  </a:schemeClr>
                </a:solidFill>
              </a:defRPr>
            </a:lvl1pPr>
          </a:lstStyle>
          <a:p>
            <a:fld id="{92ADDEAD-AA82-4021-807E-E7299F55B990}" type="datetime1">
              <a:rPr lang="en-CA" smtClean="0"/>
              <a:t>2022-01-18</a:t>
            </a:fld>
            <a:endParaRPr lang="en-CA" dirty="0"/>
          </a:p>
        </p:txBody>
      </p:sp>
    </p:spTree>
    <p:extLst>
      <p:ext uri="{BB962C8B-B14F-4D97-AF65-F5344CB8AC3E}">
        <p14:creationId xmlns:p14="http://schemas.microsoft.com/office/powerpoint/2010/main" val="2818621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50254F82-3422-4559-86D7-FAF2A9CF4DA2}"/>
              </a:ext>
            </a:extLst>
          </p:cNvPr>
          <p:cNvSpPr>
            <a:spLocks noGrp="1"/>
          </p:cNvSpPr>
          <p:nvPr>
            <p:ph type="sldNum" sz="quarter" idx="4"/>
          </p:nvPr>
        </p:nvSpPr>
        <p:spPr>
          <a:xfrm>
            <a:off x="8341200" y="6264911"/>
            <a:ext cx="508634" cy="365125"/>
          </a:xfrm>
          <a:prstGeom prst="rect">
            <a:avLst/>
          </a:prstGeom>
        </p:spPr>
        <p:txBody>
          <a:bodyPr vert="horz" lIns="91440" tIns="45720" rIns="91440" bIns="45720" rtlCol="0" anchor="ctr"/>
          <a:lstStyle>
            <a:lvl1pPr algn="r">
              <a:defRPr lang="en-US" sz="1000" smtClean="0">
                <a:solidFill>
                  <a:schemeClr val="tx1">
                    <a:tint val="75000"/>
                  </a:schemeClr>
                </a:solidFill>
              </a:defRPr>
            </a:lvl1pPr>
          </a:lstStyle>
          <a:p>
            <a:fld id="{DF409F01-89B3-4841-A2DD-26ACA4A3A9FE}" type="slidenum">
              <a:rPr lang="en-CA" smtClean="0"/>
              <a:pPr/>
              <a:t>‹#›</a:t>
            </a:fld>
            <a:endParaRPr lang="en-CA" dirty="0"/>
          </a:p>
        </p:txBody>
      </p:sp>
    </p:spTree>
    <p:extLst>
      <p:ext uri="{BB962C8B-B14F-4D97-AF65-F5344CB8AC3E}">
        <p14:creationId xmlns:p14="http://schemas.microsoft.com/office/powerpoint/2010/main" val="1284659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5440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5CB2E-7B0D-4450-BA8F-DAFDF1470610}"/>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1378E885-BFF5-4575-98D7-A3EC58A67309}"/>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FA67A10A-6848-4E44-A7FC-84CE1DD36743}"/>
              </a:ext>
            </a:extLst>
          </p:cNvPr>
          <p:cNvSpPr>
            <a:spLocks noGrp="1"/>
          </p:cNvSpPr>
          <p:nvPr>
            <p:ph type="dt" sz="half" idx="10"/>
          </p:nvPr>
        </p:nvSpPr>
        <p:spPr/>
        <p:txBody>
          <a:bodyPr/>
          <a:lstStyle/>
          <a:p>
            <a:fld id="{2C94ABDB-B906-47F3-AF3D-7F5DDBD60D58}" type="datetimeFigureOut">
              <a:rPr lang="en-CA" smtClean="0"/>
              <a:t>2022-01-18</a:t>
            </a:fld>
            <a:endParaRPr lang="en-CA"/>
          </a:p>
        </p:txBody>
      </p:sp>
      <p:sp>
        <p:nvSpPr>
          <p:cNvPr id="5" name="Footer Placeholder 4">
            <a:extLst>
              <a:ext uri="{FF2B5EF4-FFF2-40B4-BE49-F238E27FC236}">
                <a16:creationId xmlns:a16="http://schemas.microsoft.com/office/drawing/2014/main" id="{93D09E2B-2ED8-4AE5-B886-6EC5C6C0C09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FB59FF1-0BA0-46C3-A8FF-0230ED776EF4}"/>
              </a:ext>
            </a:extLst>
          </p:cNvPr>
          <p:cNvSpPr>
            <a:spLocks noGrp="1"/>
          </p:cNvSpPr>
          <p:nvPr>
            <p:ph type="sldNum" sz="quarter" idx="12"/>
          </p:nvPr>
        </p:nvSpPr>
        <p:spPr/>
        <p:txBody>
          <a:bodyPr/>
          <a:lstStyle/>
          <a:p>
            <a:fld id="{358CA9B3-D492-497A-B0AF-6CF0CBA3925D}" type="slidenum">
              <a:rPr lang="en-CA" smtClean="0"/>
              <a:t>‹#›</a:t>
            </a:fld>
            <a:endParaRPr lang="en-CA"/>
          </a:p>
        </p:txBody>
      </p:sp>
    </p:spTree>
    <p:extLst>
      <p:ext uri="{BB962C8B-B14F-4D97-AF65-F5344CB8AC3E}">
        <p14:creationId xmlns:p14="http://schemas.microsoft.com/office/powerpoint/2010/main" val="3758981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sv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465" y="0"/>
            <a:ext cx="8481060" cy="96012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86040" y="1243585"/>
            <a:ext cx="8481060" cy="462686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a:extLst>
              <a:ext uri="{FF2B5EF4-FFF2-40B4-BE49-F238E27FC236}">
                <a16:creationId xmlns:a16="http://schemas.microsoft.com/office/drawing/2014/main" id="{01E873BD-DEF4-401A-B720-F85843AB5A58}"/>
              </a:ext>
            </a:extLst>
          </p:cNvPr>
          <p:cNvCxnSpPr>
            <a:cxnSpLocks/>
          </p:cNvCxnSpPr>
          <p:nvPr userDrawn="1"/>
        </p:nvCxnSpPr>
        <p:spPr>
          <a:xfrm>
            <a:off x="379810" y="968371"/>
            <a:ext cx="8367179" cy="0"/>
          </a:xfrm>
          <a:prstGeom prst="line">
            <a:avLst/>
          </a:prstGeom>
          <a:noFill/>
          <a:ln w="9525">
            <a:solidFill>
              <a:srgbClr val="C8C8C8"/>
            </a:solidFill>
            <a:round/>
            <a:headEnd/>
            <a:tailEnd/>
          </a:ln>
        </p:spPr>
      </p:cxnSp>
      <p:cxnSp>
        <p:nvCxnSpPr>
          <p:cNvPr id="9" name="Straight Connector 8">
            <a:extLst>
              <a:ext uri="{FF2B5EF4-FFF2-40B4-BE49-F238E27FC236}">
                <a16:creationId xmlns:a16="http://schemas.microsoft.com/office/drawing/2014/main" id="{9A55E083-A655-4891-99CD-A8BE3F1585D8}"/>
              </a:ext>
            </a:extLst>
          </p:cNvPr>
          <p:cNvCxnSpPr>
            <a:cxnSpLocks/>
          </p:cNvCxnSpPr>
          <p:nvPr userDrawn="1"/>
        </p:nvCxnSpPr>
        <p:spPr>
          <a:xfrm>
            <a:off x="379810" y="6023421"/>
            <a:ext cx="8367179" cy="0"/>
          </a:xfrm>
          <a:prstGeom prst="line">
            <a:avLst/>
          </a:prstGeom>
          <a:noFill/>
          <a:ln w="9525">
            <a:solidFill>
              <a:srgbClr val="C8C8C8"/>
            </a:solidFill>
            <a:round/>
            <a:headEnd/>
            <a:tailEnd/>
          </a:ln>
        </p:spPr>
      </p:cxnSp>
      <p:pic>
        <p:nvPicPr>
          <p:cNvPr id="14" name="Graphic 13">
            <a:extLst>
              <a:ext uri="{FF2B5EF4-FFF2-40B4-BE49-F238E27FC236}">
                <a16:creationId xmlns:a16="http://schemas.microsoft.com/office/drawing/2014/main" id="{BC03059C-7E3D-4D0A-9C58-ECFEFFA614D4}"/>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43839" y="6158103"/>
            <a:ext cx="1115106" cy="567690"/>
          </a:xfrm>
          <a:prstGeom prst="rect">
            <a:avLst/>
          </a:prstGeom>
        </p:spPr>
      </p:pic>
      <p:sp>
        <p:nvSpPr>
          <p:cNvPr id="23" name="Slide Number Placeholder 5">
            <a:extLst>
              <a:ext uri="{FF2B5EF4-FFF2-40B4-BE49-F238E27FC236}">
                <a16:creationId xmlns:a16="http://schemas.microsoft.com/office/drawing/2014/main" id="{D9152520-4B21-4B9F-9112-6B8322BFC22C}"/>
              </a:ext>
            </a:extLst>
          </p:cNvPr>
          <p:cNvSpPr>
            <a:spLocks noGrp="1"/>
          </p:cNvSpPr>
          <p:nvPr>
            <p:ph type="sldNum" sz="quarter" idx="4"/>
          </p:nvPr>
        </p:nvSpPr>
        <p:spPr>
          <a:xfrm>
            <a:off x="8341361" y="6264911"/>
            <a:ext cx="508634" cy="365125"/>
          </a:xfrm>
          <a:prstGeom prst="rect">
            <a:avLst/>
          </a:prstGeom>
        </p:spPr>
        <p:txBody>
          <a:bodyPr vert="horz" lIns="91440" tIns="45720" rIns="91440" bIns="45720" rtlCol="0" anchor="ctr"/>
          <a:lstStyle>
            <a:lvl1pPr algn="r">
              <a:defRPr lang="en-US" sz="1000" smtClean="0">
                <a:solidFill>
                  <a:schemeClr val="tx1">
                    <a:tint val="75000"/>
                  </a:schemeClr>
                </a:solidFill>
              </a:defRPr>
            </a:lvl1pPr>
          </a:lstStyle>
          <a:p>
            <a:fld id="{DF409F01-89B3-4841-A2DD-26ACA4A3A9FE}" type="slidenum">
              <a:rPr lang="en-CA" smtClean="0"/>
              <a:pPr/>
              <a:t>‹#›</a:t>
            </a:fld>
            <a:endParaRPr lang="en-CA" dirty="0"/>
          </a:p>
        </p:txBody>
      </p:sp>
      <p:sp>
        <p:nvSpPr>
          <p:cNvPr id="4" name="Rectangle 3">
            <a:extLst>
              <a:ext uri="{FF2B5EF4-FFF2-40B4-BE49-F238E27FC236}">
                <a16:creationId xmlns:a16="http://schemas.microsoft.com/office/drawing/2014/main" id="{35652956-9085-440E-8E48-38E98AF48C00}"/>
              </a:ext>
            </a:extLst>
          </p:cNvPr>
          <p:cNvSpPr/>
          <p:nvPr userDrawn="1"/>
        </p:nvSpPr>
        <p:spPr>
          <a:xfrm>
            <a:off x="5503725" y="6318837"/>
            <a:ext cx="2837636" cy="246221"/>
          </a:xfrm>
          <a:prstGeom prst="rect">
            <a:avLst/>
          </a:prstGeom>
        </p:spPr>
        <p:txBody>
          <a:bodyPr wrap="none">
            <a:spAutoFit/>
          </a:bodyPr>
          <a:lstStyle/>
          <a:p>
            <a:pPr algn="r"/>
            <a:r>
              <a:rPr lang="en-US" sz="1000" kern="1200" dirty="0">
                <a:solidFill>
                  <a:schemeClr val="tx1">
                    <a:tint val="75000"/>
                  </a:schemeClr>
                </a:solidFill>
                <a:latin typeface="+mn-lt"/>
                <a:ea typeface="+mn-ea"/>
                <a:cs typeface="+mn-cs"/>
              </a:rPr>
              <a:t>BMO Health Savings Account, delivered by Lively</a:t>
            </a:r>
            <a:endParaRPr lang="en-CA" sz="1000" kern="1200" dirty="0">
              <a:solidFill>
                <a:schemeClr val="tx1">
                  <a:tint val="75000"/>
                </a:schemeClr>
              </a:solidFill>
              <a:latin typeface="+mn-lt"/>
              <a:ea typeface="+mn-ea"/>
              <a:cs typeface="+mn-cs"/>
            </a:endParaRPr>
          </a:p>
        </p:txBody>
      </p:sp>
      <p:pic>
        <p:nvPicPr>
          <p:cNvPr id="11" name="Picture 10">
            <a:extLst>
              <a:ext uri="{FF2B5EF4-FFF2-40B4-BE49-F238E27FC236}">
                <a16:creationId xmlns:a16="http://schemas.microsoft.com/office/drawing/2014/main" id="{B2A486E2-48CB-4F3F-93BB-AFEE5D2E05E5}"/>
              </a:ext>
            </a:extLst>
          </p:cNvPr>
          <p:cNvPicPr>
            <a:picLocks noChangeAspect="1"/>
          </p:cNvPicPr>
          <p:nvPr userDrawn="1"/>
        </p:nvPicPr>
        <p:blipFill rotWithShape="1">
          <a:blip r:embed="rId12"/>
          <a:srcRect b="32607"/>
          <a:stretch/>
        </p:blipFill>
        <p:spPr>
          <a:xfrm>
            <a:off x="172648" y="6215531"/>
            <a:ext cx="1502685" cy="414505"/>
          </a:xfrm>
          <a:prstGeom prst="rect">
            <a:avLst/>
          </a:prstGeom>
        </p:spPr>
      </p:pic>
    </p:spTree>
    <p:extLst>
      <p:ext uri="{BB962C8B-B14F-4D97-AF65-F5344CB8AC3E}">
        <p14:creationId xmlns:p14="http://schemas.microsoft.com/office/powerpoint/2010/main" val="1226180031"/>
      </p:ext>
    </p:extLst>
  </p:cSld>
  <p:clrMap bg1="lt1" tx1="dk1" bg2="lt2" tx2="dk2" accent1="accent1" accent2="accent2" accent3="accent3" accent4="accent4" accent5="accent5" accent6="accent6" hlink="hlink" folHlink="folHlink"/>
  <p:sldLayoutIdLst>
    <p:sldLayoutId id="2147483682" r:id="rId1"/>
    <p:sldLayoutId id="2147483697" r:id="rId2"/>
    <p:sldLayoutId id="2147483683" r:id="rId3"/>
    <p:sldLayoutId id="2147483684" r:id="rId4"/>
    <p:sldLayoutId id="2147483685" r:id="rId5"/>
    <p:sldLayoutId id="2147483686" r:id="rId6"/>
    <p:sldLayoutId id="2147483687" r:id="rId7"/>
    <p:sldLayoutId id="2147483688"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200" kern="1200">
          <a:solidFill>
            <a:schemeClr val="accent1"/>
          </a:solidFill>
          <a:latin typeface="+mj-lt"/>
          <a:ea typeface="+mj-ea"/>
          <a:cs typeface="+mj-cs"/>
        </a:defRPr>
      </a:lvl1pPr>
    </p:titleStyle>
    <p:bodyStyle>
      <a:lvl1pPr marL="268288" indent="-268288" algn="l" defTabSz="914400" rtl="0" eaLnBrk="1" latinLnBrk="0" hangingPunct="1">
        <a:lnSpc>
          <a:spcPct val="100000"/>
        </a:lnSpc>
        <a:spcBef>
          <a:spcPts val="1000"/>
        </a:spcBef>
        <a:spcAft>
          <a:spcPts val="600"/>
        </a:spcAft>
        <a:buFont typeface="Arial" panose="020B0604020202020204" pitchFamily="34" charset="0"/>
        <a:buChar char="•"/>
        <a:defRPr sz="2000" kern="1200">
          <a:solidFill>
            <a:srgbClr val="595959"/>
          </a:solidFill>
          <a:latin typeface="+mn-lt"/>
          <a:ea typeface="+mn-ea"/>
          <a:cs typeface="+mn-cs"/>
        </a:defRPr>
      </a:lvl1pPr>
      <a:lvl2pPr marL="596900" indent="-315913" algn="l" defTabSz="914400" rtl="0" eaLnBrk="1" latinLnBrk="0" hangingPunct="1">
        <a:lnSpc>
          <a:spcPct val="100000"/>
        </a:lnSpc>
        <a:spcBef>
          <a:spcPts val="500"/>
        </a:spcBef>
        <a:spcAft>
          <a:spcPts val="600"/>
        </a:spcAft>
        <a:buFont typeface="Arial" panose="020B0604020202020204" pitchFamily="34" charset="0"/>
        <a:buChar char="•"/>
        <a:defRPr sz="1800" kern="1200">
          <a:solidFill>
            <a:srgbClr val="595959"/>
          </a:solidFill>
          <a:latin typeface="+mn-lt"/>
          <a:ea typeface="+mn-ea"/>
          <a:cs typeface="+mn-cs"/>
        </a:defRPr>
      </a:lvl2pPr>
      <a:lvl3pPr marL="944563" indent="-341313" algn="l" defTabSz="914400" rtl="0" eaLnBrk="1" latinLnBrk="0" hangingPunct="1">
        <a:lnSpc>
          <a:spcPct val="100000"/>
        </a:lnSpc>
        <a:spcBef>
          <a:spcPts val="500"/>
        </a:spcBef>
        <a:spcAft>
          <a:spcPts val="600"/>
        </a:spcAft>
        <a:buFont typeface="Arial" panose="020B0604020202020204" pitchFamily="34" charset="0"/>
        <a:buChar char="•"/>
        <a:defRPr sz="1600" kern="1200">
          <a:solidFill>
            <a:srgbClr val="595959"/>
          </a:solidFill>
          <a:latin typeface="+mn-lt"/>
          <a:ea typeface="+mn-ea"/>
          <a:cs typeface="+mn-cs"/>
        </a:defRPr>
      </a:lvl3pPr>
      <a:lvl4pPr marL="1274763" indent="-330200" algn="l" defTabSz="914400" rtl="0" eaLnBrk="1" latinLnBrk="0" hangingPunct="1">
        <a:lnSpc>
          <a:spcPct val="100000"/>
        </a:lnSpc>
        <a:spcBef>
          <a:spcPts val="500"/>
        </a:spcBef>
        <a:spcAft>
          <a:spcPts val="600"/>
        </a:spcAft>
        <a:buFont typeface="Arial" panose="020B0604020202020204" pitchFamily="34" charset="0"/>
        <a:buChar char="•"/>
        <a:defRPr sz="1400" kern="1200">
          <a:solidFill>
            <a:srgbClr val="595959"/>
          </a:solidFill>
          <a:latin typeface="+mn-lt"/>
          <a:ea typeface="+mn-ea"/>
          <a:cs typeface="+mn-cs"/>
        </a:defRPr>
      </a:lvl4pPr>
      <a:lvl5pPr marL="1584325" indent="-304800" algn="l" defTabSz="914400" rtl="0" eaLnBrk="1" latinLnBrk="0" hangingPunct="1">
        <a:lnSpc>
          <a:spcPct val="100000"/>
        </a:lnSpc>
        <a:spcBef>
          <a:spcPts val="500"/>
        </a:spcBef>
        <a:spcAft>
          <a:spcPts val="600"/>
        </a:spcAft>
        <a:buFont typeface="Arial" panose="020B0604020202020204" pitchFamily="34" charset="0"/>
        <a:buChar char="•"/>
        <a:defRPr sz="1400" kern="1200">
          <a:solidFill>
            <a:srgbClr val="5959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pos="239" userDrawn="1">
          <p15:clr>
            <a:srgbClr val="F26B43"/>
          </p15:clr>
        </p15:guide>
        <p15:guide id="4" pos="550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6AC8FE-D2E9-4DDC-A33F-955FEE8ADB1F}"/>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43EAA7EE-08F4-48EF-AE17-9ED08F872AC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9553E6B-097A-496A-84C3-20DD844030F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94ABDB-B906-47F3-AF3D-7F5DDBD60D58}" type="datetimeFigureOut">
              <a:rPr lang="en-CA" smtClean="0"/>
              <a:t>2022-01-18</a:t>
            </a:fld>
            <a:endParaRPr lang="en-CA"/>
          </a:p>
        </p:txBody>
      </p:sp>
      <p:sp>
        <p:nvSpPr>
          <p:cNvPr id="5" name="Footer Placeholder 4">
            <a:extLst>
              <a:ext uri="{FF2B5EF4-FFF2-40B4-BE49-F238E27FC236}">
                <a16:creationId xmlns:a16="http://schemas.microsoft.com/office/drawing/2014/main" id="{A7E88AB9-0810-4A3A-9310-5CFB31492542}"/>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EA6B6F89-F8F8-476B-9205-39209251DF46}"/>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8CA9B3-D492-497A-B0AF-6CF0CBA3925D}" type="slidenum">
              <a:rPr lang="en-CA" smtClean="0"/>
              <a:t>‹#›</a:t>
            </a:fld>
            <a:endParaRPr lang="en-CA"/>
          </a:p>
        </p:txBody>
      </p:sp>
    </p:spTree>
    <p:extLst>
      <p:ext uri="{BB962C8B-B14F-4D97-AF65-F5344CB8AC3E}">
        <p14:creationId xmlns:p14="http://schemas.microsoft.com/office/powerpoint/2010/main" val="1521419620"/>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hyperlink" Target="https://www.irs.gov/pub/irs-pdf/p502.pdf" TargetMode="External"/><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7.xml"/><Relationship Id="rId4" Type="http://schemas.openxmlformats.org/officeDocument/2006/relationships/image" Target="../media/image24.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a:spLocks noGrp="1"/>
          </p:cNvSpPr>
          <p:nvPr>
            <p:ph type="ctrTitle"/>
          </p:nvPr>
        </p:nvSpPr>
        <p:spPr/>
        <p:txBody>
          <a:bodyPr/>
          <a:lstStyle/>
          <a:p>
            <a:r>
              <a:rPr lang="en-US" b="1" dirty="0"/>
              <a:t>Lana Thompson</a:t>
            </a:r>
            <a:br>
              <a:rPr lang="en-US" dirty="0"/>
            </a:br>
            <a:r>
              <a:rPr lang="en-US" dirty="0"/>
              <a:t>Health Savings Accounts</a:t>
            </a:r>
          </a:p>
        </p:txBody>
      </p:sp>
      <p:sp>
        <p:nvSpPr>
          <p:cNvPr id="20" name="Subtitle 19">
            <a:extLst>
              <a:ext uri="{FF2B5EF4-FFF2-40B4-BE49-F238E27FC236}">
                <a16:creationId xmlns:a16="http://schemas.microsoft.com/office/drawing/2014/main" id="{79E70EDB-7C81-4148-A41B-84DFFCACDC48}"/>
              </a:ext>
            </a:extLst>
          </p:cNvPr>
          <p:cNvSpPr>
            <a:spLocks noGrp="1"/>
          </p:cNvSpPr>
          <p:nvPr>
            <p:ph type="subTitle" idx="1"/>
          </p:nvPr>
        </p:nvSpPr>
        <p:spPr/>
        <p:txBody>
          <a:bodyPr/>
          <a:lstStyle/>
          <a:p>
            <a:r>
              <a:rPr lang="en-US" dirty="0"/>
              <a:t>(312-909-2975)</a:t>
            </a:r>
            <a:endParaRPr lang="en-CA" dirty="0"/>
          </a:p>
        </p:txBody>
      </p:sp>
      <p:sp>
        <p:nvSpPr>
          <p:cNvPr id="5" name="Subtitle 19">
            <a:extLst>
              <a:ext uri="{FF2B5EF4-FFF2-40B4-BE49-F238E27FC236}">
                <a16:creationId xmlns:a16="http://schemas.microsoft.com/office/drawing/2014/main" id="{FB2C4F3A-FCB7-467E-97AA-E8E8EB66A0CB}"/>
              </a:ext>
            </a:extLst>
          </p:cNvPr>
          <p:cNvSpPr txBox="1">
            <a:spLocks/>
          </p:cNvSpPr>
          <p:nvPr/>
        </p:nvSpPr>
        <p:spPr>
          <a:xfrm>
            <a:off x="7875994" y="6577901"/>
            <a:ext cx="2936005" cy="358013"/>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spcAft>
                <a:spcPts val="600"/>
              </a:spcAft>
              <a:buFont typeface="Arial" panose="020B0604020202020204" pitchFamily="34" charset="0"/>
              <a:buNone/>
              <a:defRPr sz="1400" kern="1200">
                <a:solidFill>
                  <a:schemeClr val="bg1"/>
                </a:solidFill>
                <a:latin typeface="+mn-lt"/>
                <a:ea typeface="+mn-ea"/>
                <a:cs typeface="+mn-cs"/>
              </a:defRPr>
            </a:lvl1pPr>
            <a:lvl2pPr marL="457200" indent="0" algn="ctr" defTabSz="914400" rtl="0" eaLnBrk="1" latinLnBrk="0" hangingPunct="1">
              <a:lnSpc>
                <a:spcPct val="100000"/>
              </a:lnSpc>
              <a:spcBef>
                <a:spcPts val="500"/>
              </a:spcBef>
              <a:spcAft>
                <a:spcPts val="600"/>
              </a:spcAft>
              <a:buFont typeface="Arial" panose="020B0604020202020204" pitchFamily="34" charset="0"/>
              <a:buNone/>
              <a:defRPr sz="2000" kern="1200">
                <a:solidFill>
                  <a:srgbClr val="595959"/>
                </a:solidFill>
                <a:latin typeface="+mn-lt"/>
                <a:ea typeface="+mn-ea"/>
                <a:cs typeface="+mn-cs"/>
              </a:defRPr>
            </a:lvl2pPr>
            <a:lvl3pPr marL="914400" indent="0" algn="ctr" defTabSz="914400" rtl="0" eaLnBrk="1" latinLnBrk="0" hangingPunct="1">
              <a:lnSpc>
                <a:spcPct val="100000"/>
              </a:lnSpc>
              <a:spcBef>
                <a:spcPts val="500"/>
              </a:spcBef>
              <a:spcAft>
                <a:spcPts val="600"/>
              </a:spcAft>
              <a:buFont typeface="Arial" panose="020B0604020202020204" pitchFamily="34" charset="0"/>
              <a:buNone/>
              <a:defRPr sz="1800" kern="1200">
                <a:solidFill>
                  <a:srgbClr val="595959"/>
                </a:solidFill>
                <a:latin typeface="+mn-lt"/>
                <a:ea typeface="+mn-ea"/>
                <a:cs typeface="+mn-cs"/>
              </a:defRPr>
            </a:lvl3pPr>
            <a:lvl4pPr marL="1371600" indent="0" algn="ctr" defTabSz="914400" rtl="0" eaLnBrk="1" latinLnBrk="0" hangingPunct="1">
              <a:lnSpc>
                <a:spcPct val="100000"/>
              </a:lnSpc>
              <a:spcBef>
                <a:spcPts val="500"/>
              </a:spcBef>
              <a:spcAft>
                <a:spcPts val="600"/>
              </a:spcAft>
              <a:buFont typeface="Arial" panose="020B0604020202020204" pitchFamily="34" charset="0"/>
              <a:buNone/>
              <a:defRPr sz="1600" kern="1200">
                <a:solidFill>
                  <a:srgbClr val="595959"/>
                </a:solidFill>
                <a:latin typeface="+mn-lt"/>
                <a:ea typeface="+mn-ea"/>
                <a:cs typeface="+mn-cs"/>
              </a:defRPr>
            </a:lvl4pPr>
            <a:lvl5pPr marL="1828800" indent="0" algn="ctr" defTabSz="914400" rtl="0" eaLnBrk="1" latinLnBrk="0" hangingPunct="1">
              <a:lnSpc>
                <a:spcPct val="100000"/>
              </a:lnSpc>
              <a:spcBef>
                <a:spcPts val="500"/>
              </a:spcBef>
              <a:spcAft>
                <a:spcPts val="600"/>
              </a:spcAft>
              <a:buFont typeface="Arial" panose="020B0604020202020204" pitchFamily="34" charset="0"/>
              <a:buNone/>
              <a:defRPr sz="1600" kern="1200">
                <a:solidFill>
                  <a:srgbClr val="595959"/>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000" dirty="0"/>
              <a:t>Version 11/15/2021</a:t>
            </a:r>
            <a:endParaRPr lang="en-CA" sz="1000" dirty="0"/>
          </a:p>
        </p:txBody>
      </p:sp>
    </p:spTree>
    <p:extLst>
      <p:ext uri="{BB962C8B-B14F-4D97-AF65-F5344CB8AC3E}">
        <p14:creationId xmlns:p14="http://schemas.microsoft.com/office/powerpoint/2010/main" val="3994128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p:txBody>
          <a:bodyPr/>
          <a:lstStyle/>
          <a:p>
            <a:r>
              <a:rPr lang="en-CA" b="1" dirty="0"/>
              <a:t>Distribution Rules	</a:t>
            </a:r>
          </a:p>
        </p:txBody>
      </p:sp>
      <p:sp>
        <p:nvSpPr>
          <p:cNvPr id="9" name="Content Placeholder 8">
            <a:extLst>
              <a:ext uri="{FF2B5EF4-FFF2-40B4-BE49-F238E27FC236}">
                <a16:creationId xmlns:a16="http://schemas.microsoft.com/office/drawing/2014/main" id="{96F61933-E7F0-4C04-84BE-85589B4909A1}"/>
              </a:ext>
            </a:extLst>
          </p:cNvPr>
          <p:cNvSpPr>
            <a:spLocks noGrp="1"/>
          </p:cNvSpPr>
          <p:nvPr>
            <p:ph idx="1"/>
          </p:nvPr>
        </p:nvSpPr>
        <p:spPr>
          <a:xfrm>
            <a:off x="286040" y="1243585"/>
            <a:ext cx="4040633" cy="4626864"/>
          </a:xfrm>
        </p:spPr>
        <p:txBody>
          <a:bodyPr>
            <a:normAutofit fontScale="85000" lnSpcReduction="10000"/>
          </a:bodyPr>
          <a:lstStyle/>
          <a:p>
            <a:r>
              <a:rPr lang="en-US" dirty="0"/>
              <a:t>Distributions are tax free when used to pay for qualified medical expenses</a:t>
            </a:r>
          </a:p>
          <a:p>
            <a:r>
              <a:rPr lang="en-US" dirty="0"/>
              <a:t>Distributions can pay for medical expenses for spouse and dependents</a:t>
            </a:r>
          </a:p>
          <a:p>
            <a:r>
              <a:rPr lang="en-US" dirty="0"/>
              <a:t>State tax implications vary by state.</a:t>
            </a:r>
          </a:p>
          <a:p>
            <a:r>
              <a:rPr lang="en-US" dirty="0"/>
              <a:t>HSA funds can’t be used to pay HDHP premiums or other comprehensive health insurance premiums</a:t>
            </a:r>
          </a:p>
          <a:p>
            <a:r>
              <a:rPr lang="en-US" dirty="0"/>
              <a:t>Exceptions:</a:t>
            </a:r>
          </a:p>
          <a:p>
            <a:pPr lvl="1"/>
            <a:r>
              <a:rPr lang="en-US" dirty="0"/>
              <a:t>COBRA continuation coverage</a:t>
            </a:r>
          </a:p>
          <a:p>
            <a:pPr lvl="1"/>
            <a:r>
              <a:rPr lang="en-US" dirty="0"/>
              <a:t>Health plan coverage while unemployed</a:t>
            </a:r>
          </a:p>
          <a:p>
            <a:pPr lvl="1"/>
            <a:r>
              <a:rPr lang="en-US" dirty="0"/>
              <a:t>Long-term care insurance premiums</a:t>
            </a:r>
          </a:p>
          <a:p>
            <a:pPr lvl="1"/>
            <a:r>
              <a:rPr lang="en-US" dirty="0"/>
              <a:t>Medicare premiums (Part A, Part B, Medicare HMOs)</a:t>
            </a:r>
          </a:p>
        </p:txBody>
      </p:sp>
      <p:sp>
        <p:nvSpPr>
          <p:cNvPr id="6" name="object 6"/>
          <p:cNvSpPr/>
          <p:nvPr/>
        </p:nvSpPr>
        <p:spPr>
          <a:xfrm flipH="1">
            <a:off x="4643437" y="1267834"/>
            <a:ext cx="4108132" cy="4497346"/>
          </a:xfrm>
          <a:prstGeom prst="rect">
            <a:avLst/>
          </a:prstGeom>
          <a:blipFill>
            <a:blip r:embed="rId2" cstate="print"/>
            <a:stretch>
              <a:fillRect l="-1" r="-64444"/>
            </a:stretch>
          </a:blipFill>
        </p:spPr>
        <p:txBody>
          <a:bodyPr wrap="square" lIns="0" tIns="0" rIns="0" bIns="0" rtlCol="0"/>
          <a:lstStyle/>
          <a:p>
            <a:endParaRPr sz="1588"/>
          </a:p>
        </p:txBody>
      </p:sp>
      <p:sp>
        <p:nvSpPr>
          <p:cNvPr id="2" name="Slide Number Placeholder 1">
            <a:extLst>
              <a:ext uri="{FF2B5EF4-FFF2-40B4-BE49-F238E27FC236}">
                <a16:creationId xmlns:a16="http://schemas.microsoft.com/office/drawing/2014/main" id="{89AA9C74-ED5B-4CF4-8040-C7666D5309DC}"/>
              </a:ext>
            </a:extLst>
          </p:cNvPr>
          <p:cNvSpPr>
            <a:spLocks noGrp="1"/>
          </p:cNvSpPr>
          <p:nvPr>
            <p:ph type="sldNum" sz="quarter" idx="4"/>
          </p:nvPr>
        </p:nvSpPr>
        <p:spPr>
          <a:xfrm>
            <a:off x="6513921" y="6264910"/>
            <a:ext cx="2326486" cy="365125"/>
          </a:xfrm>
        </p:spPr>
        <p:txBody>
          <a:bodyPr/>
          <a:lstStyle/>
          <a:p>
            <a:fld id="{DF409F01-89B3-4841-A2DD-26ACA4A3A9FE}" type="slidenum">
              <a:rPr lang="en-CA" smtClean="0"/>
              <a:pPr/>
              <a:t>10</a:t>
            </a:fld>
            <a:endParaRPr lang="en-CA" dirty="0"/>
          </a:p>
        </p:txBody>
      </p:sp>
    </p:spTree>
    <p:extLst>
      <p:ext uri="{BB962C8B-B14F-4D97-AF65-F5344CB8AC3E}">
        <p14:creationId xmlns:p14="http://schemas.microsoft.com/office/powerpoint/2010/main" val="2148967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2647483" y="3096932"/>
            <a:ext cx="6096467" cy="651133"/>
          </a:xfrm>
          <a:prstGeom prst="rect">
            <a:avLst/>
          </a:prstGeom>
        </p:spPr>
        <p:txBody>
          <a:bodyPr vert="horz" wrap="square" lIns="0" tIns="35299" rIns="0" bIns="0" rtlCol="0">
            <a:spAutoFit/>
          </a:bodyPr>
          <a:lstStyle/>
          <a:p>
            <a:pPr marL="159692" marR="4483" indent="-148486">
              <a:lnSpc>
                <a:spcPct val="114999"/>
              </a:lnSpc>
              <a:buChar char="•"/>
              <a:tabLst>
                <a:tab pos="160253" algn="l"/>
              </a:tabLst>
            </a:pPr>
            <a:endParaRPr lang="en-US" sz="1200" spc="-9" dirty="0">
              <a:latin typeface="Dax Offc Pro"/>
              <a:cs typeface="Dax Offc Pro"/>
            </a:endParaRPr>
          </a:p>
          <a:p>
            <a:pPr marL="159692" marR="4483" indent="-148486">
              <a:lnSpc>
                <a:spcPct val="114999"/>
              </a:lnSpc>
              <a:buChar char="•"/>
              <a:tabLst>
                <a:tab pos="160253" algn="l"/>
              </a:tabLst>
            </a:pPr>
            <a:r>
              <a:rPr sz="1200" spc="-9" dirty="0">
                <a:latin typeface="Dax Offc Pro"/>
                <a:cs typeface="Dax Offc Pro"/>
              </a:rPr>
              <a:t>Provides </a:t>
            </a:r>
            <a:r>
              <a:rPr sz="1200" spc="-4" dirty="0">
                <a:latin typeface="Dax Offc Pro"/>
                <a:cs typeface="Dax Offc Pro"/>
              </a:rPr>
              <a:t>the individual support and attention </a:t>
            </a:r>
            <a:r>
              <a:rPr sz="1200" spc="-9" dirty="0">
                <a:latin typeface="Dax Offc Pro"/>
                <a:cs typeface="Dax Offc Pro"/>
              </a:rPr>
              <a:t>your employees </a:t>
            </a:r>
            <a:r>
              <a:rPr sz="1200" spc="-4" dirty="0">
                <a:latin typeface="Dax Offc Pro"/>
                <a:cs typeface="Dax Offc Pro"/>
              </a:rPr>
              <a:t>need to </a:t>
            </a:r>
            <a:r>
              <a:rPr sz="1200" spc="-9" dirty="0">
                <a:latin typeface="Dax Offc Pro"/>
                <a:cs typeface="Dax Offc Pro"/>
              </a:rPr>
              <a:t>address </a:t>
            </a:r>
            <a:r>
              <a:rPr sz="1200" spc="-4" dirty="0">
                <a:latin typeface="Dax Offc Pro"/>
                <a:cs typeface="Dax Offc Pro"/>
              </a:rPr>
              <a:t>the unique  </a:t>
            </a:r>
            <a:r>
              <a:rPr sz="1200" spc="-9" dirty="0">
                <a:latin typeface="Dax Offc Pro"/>
                <a:cs typeface="Dax Offc Pro"/>
              </a:rPr>
              <a:t>complexities associated </a:t>
            </a:r>
            <a:r>
              <a:rPr sz="1200" spc="-4" dirty="0">
                <a:latin typeface="Dax Offc Pro"/>
                <a:cs typeface="Dax Offc Pro"/>
              </a:rPr>
              <a:t>with achieving </a:t>
            </a:r>
            <a:r>
              <a:rPr sz="1200" dirty="0">
                <a:latin typeface="Dax Offc Pro"/>
                <a:cs typeface="Dax Offc Pro"/>
              </a:rPr>
              <a:t>a </a:t>
            </a:r>
            <a:r>
              <a:rPr sz="1200" spc="-4" dirty="0">
                <a:latin typeface="Dax Offc Pro"/>
                <a:cs typeface="Dax Offc Pro"/>
              </a:rPr>
              <a:t>higher </a:t>
            </a:r>
            <a:r>
              <a:rPr sz="1200" spc="-9" dirty="0">
                <a:latin typeface="Dax Offc Pro"/>
                <a:cs typeface="Dax Offc Pro"/>
              </a:rPr>
              <a:t>level </a:t>
            </a:r>
            <a:r>
              <a:rPr sz="1200" spc="-4" dirty="0">
                <a:latin typeface="Dax Offc Pro"/>
                <a:cs typeface="Dax Offc Pro"/>
              </a:rPr>
              <a:t>of financial</a:t>
            </a:r>
            <a:r>
              <a:rPr sz="1200" spc="-115" dirty="0">
                <a:latin typeface="Dax Offc Pro"/>
                <a:cs typeface="Dax Offc Pro"/>
              </a:rPr>
              <a:t> </a:t>
            </a:r>
            <a:r>
              <a:rPr sz="1200" spc="-9" dirty="0">
                <a:latin typeface="Dax Offc Pro"/>
                <a:cs typeface="Dax Offc Pro"/>
              </a:rPr>
              <a:t>success</a:t>
            </a:r>
            <a:endParaRPr sz="1200" dirty="0">
              <a:latin typeface="Dax Offc Pro"/>
              <a:cs typeface="Dax Offc Pro"/>
            </a:endParaRPr>
          </a:p>
        </p:txBody>
      </p:sp>
      <p:sp>
        <p:nvSpPr>
          <p:cNvPr id="7" name="object 7"/>
          <p:cNvSpPr/>
          <p:nvPr/>
        </p:nvSpPr>
        <p:spPr>
          <a:xfrm>
            <a:off x="379413" y="3096932"/>
            <a:ext cx="2206999" cy="729502"/>
          </a:xfrm>
          <a:prstGeom prst="rect">
            <a:avLst/>
          </a:prstGeom>
          <a:solidFill>
            <a:srgbClr val="005B91"/>
          </a:solidFill>
        </p:spPr>
        <p:txBody>
          <a:bodyPr wrap="square" lIns="144000" tIns="144000" rIns="144000" bIns="144000" rtlCol="0" anchor="ctr" anchorCtr="0"/>
          <a:lstStyle/>
          <a:p>
            <a:pPr marR="4483" indent="11113">
              <a:spcBef>
                <a:spcPts val="88"/>
              </a:spcBef>
            </a:pPr>
            <a:r>
              <a:rPr lang="en-CA" sz="1588" b="1" dirty="0">
                <a:solidFill>
                  <a:srgbClr val="FFFFFF"/>
                </a:solidFill>
                <a:cs typeface="Dax Offc Pro"/>
              </a:rPr>
              <a:t>BMO Harris</a:t>
            </a:r>
            <a:r>
              <a:rPr lang="en-CA" sz="1588" b="1" spc="-84" dirty="0">
                <a:solidFill>
                  <a:srgbClr val="FFFFFF"/>
                </a:solidFill>
                <a:cs typeface="Dax Offc Pro"/>
              </a:rPr>
              <a:t> </a:t>
            </a:r>
            <a:br>
              <a:rPr lang="en-CA" sz="1588" b="1" spc="-84" dirty="0">
                <a:solidFill>
                  <a:srgbClr val="FFFFFF"/>
                </a:solidFill>
                <a:cs typeface="Dax Offc Pro"/>
              </a:rPr>
            </a:br>
            <a:r>
              <a:rPr lang="en-CA" sz="1588" b="1" spc="-4" dirty="0">
                <a:solidFill>
                  <a:srgbClr val="FFFFFF"/>
                </a:solidFill>
                <a:cs typeface="Dax Offc Pro"/>
              </a:rPr>
              <a:t>Premier </a:t>
            </a:r>
            <a:r>
              <a:rPr lang="en-CA" sz="1588" b="1" spc="-9" dirty="0">
                <a:solidFill>
                  <a:srgbClr val="FFFFFF"/>
                </a:solidFill>
                <a:cs typeface="Dax Offc Pro"/>
              </a:rPr>
              <a:t>Services</a:t>
            </a:r>
            <a:endParaRPr lang="en-CA" sz="1588" dirty="0">
              <a:cs typeface="Dax Offc Pro"/>
            </a:endParaRPr>
          </a:p>
        </p:txBody>
      </p:sp>
      <p:sp>
        <p:nvSpPr>
          <p:cNvPr id="10" name="object 10"/>
          <p:cNvSpPr txBox="1"/>
          <p:nvPr/>
        </p:nvSpPr>
        <p:spPr>
          <a:xfrm>
            <a:off x="2689169" y="4052152"/>
            <a:ext cx="5910858" cy="623433"/>
          </a:xfrm>
          <a:prstGeom prst="rect">
            <a:avLst/>
          </a:prstGeom>
        </p:spPr>
        <p:txBody>
          <a:bodyPr vert="horz" wrap="square" lIns="0" tIns="35299" rIns="0" bIns="0" rtlCol="0">
            <a:spAutoFit/>
          </a:bodyPr>
          <a:lstStyle/>
          <a:p>
            <a:pPr marL="159692" indent="-148486">
              <a:spcBef>
                <a:spcPts val="278"/>
              </a:spcBef>
              <a:buChar char="•"/>
              <a:tabLst>
                <a:tab pos="160253" algn="l"/>
              </a:tabLst>
            </a:pPr>
            <a:r>
              <a:rPr sz="1200" spc="-9" dirty="0">
                <a:latin typeface="Dax Offc Pro"/>
                <a:cs typeface="Dax Offc Pro"/>
              </a:rPr>
              <a:t>For </a:t>
            </a:r>
            <a:r>
              <a:rPr sz="1200" dirty="0">
                <a:latin typeface="Dax Offc Pro"/>
                <a:cs typeface="Dax Offc Pro"/>
              </a:rPr>
              <a:t>affluent </a:t>
            </a:r>
            <a:r>
              <a:rPr sz="1200" spc="-4" dirty="0">
                <a:latin typeface="Dax Offc Pro"/>
                <a:cs typeface="Dax Offc Pro"/>
              </a:rPr>
              <a:t>individuals and </a:t>
            </a:r>
            <a:r>
              <a:rPr sz="1200" spc="-9" dirty="0">
                <a:latin typeface="Dax Offc Pro"/>
                <a:cs typeface="Dax Offc Pro"/>
              </a:rPr>
              <a:t>families </a:t>
            </a:r>
            <a:r>
              <a:rPr sz="1200" spc="-4" dirty="0">
                <a:latin typeface="Dax Offc Pro"/>
                <a:cs typeface="Dax Offc Pro"/>
              </a:rPr>
              <a:t>looking to </a:t>
            </a:r>
            <a:r>
              <a:rPr sz="1200" spc="-9" dirty="0">
                <a:latin typeface="Dax Offc Pro"/>
                <a:cs typeface="Dax Offc Pro"/>
              </a:rPr>
              <a:t>preserve </a:t>
            </a:r>
            <a:r>
              <a:rPr sz="1200" spc="-4" dirty="0">
                <a:latin typeface="Dax Offc Pro"/>
                <a:cs typeface="Dax Offc Pro"/>
              </a:rPr>
              <a:t>and protect their</a:t>
            </a:r>
            <a:r>
              <a:rPr sz="1200" spc="-119" dirty="0">
                <a:latin typeface="Dax Offc Pro"/>
                <a:cs typeface="Dax Offc Pro"/>
              </a:rPr>
              <a:t> </a:t>
            </a:r>
            <a:r>
              <a:rPr sz="1200" spc="-9" dirty="0">
                <a:latin typeface="Dax Offc Pro"/>
                <a:cs typeface="Dax Offc Pro"/>
              </a:rPr>
              <a:t>wealth</a:t>
            </a:r>
            <a:endParaRPr sz="1200" dirty="0">
              <a:latin typeface="Dax Offc Pro"/>
              <a:cs typeface="Dax Offc Pro"/>
            </a:endParaRPr>
          </a:p>
          <a:p>
            <a:pPr marL="159692" marR="4483" indent="-148486">
              <a:lnSpc>
                <a:spcPct val="114999"/>
              </a:lnSpc>
              <a:buChar char="•"/>
              <a:tabLst>
                <a:tab pos="160253" algn="l"/>
              </a:tabLst>
            </a:pPr>
            <a:r>
              <a:rPr sz="1200" spc="-4" dirty="0">
                <a:latin typeface="Dax Offc Pro"/>
                <a:cs typeface="Dax Offc Pro"/>
              </a:rPr>
              <a:t>Solutions include: Financial Planning, Personal </a:t>
            </a:r>
            <a:r>
              <a:rPr sz="1200" spc="-13" dirty="0">
                <a:latin typeface="Dax Offc Pro"/>
                <a:cs typeface="Dax Offc Pro"/>
              </a:rPr>
              <a:t>Trust </a:t>
            </a:r>
            <a:r>
              <a:rPr sz="1200" spc="-4" dirty="0">
                <a:latin typeface="Dax Offc Pro"/>
                <a:cs typeface="Dax Offc Pro"/>
              </a:rPr>
              <a:t>and </a:t>
            </a:r>
            <a:r>
              <a:rPr sz="1200" spc="-9" dirty="0">
                <a:latin typeface="Dax Offc Pro"/>
                <a:cs typeface="Dax Offc Pro"/>
              </a:rPr>
              <a:t>Investment </a:t>
            </a:r>
            <a:r>
              <a:rPr sz="1200" spc="-4" dirty="0">
                <a:latin typeface="Dax Offc Pro"/>
                <a:cs typeface="Dax Offc Pro"/>
              </a:rPr>
              <a:t>Management,  </a:t>
            </a:r>
            <a:r>
              <a:rPr lang="en-US" sz="1200" spc="-4" dirty="0">
                <a:latin typeface="Dax Offc Pro"/>
                <a:cs typeface="Dax Offc Pro"/>
              </a:rPr>
              <a:t> </a:t>
            </a:r>
            <a:r>
              <a:rPr sz="1200" spc="-9" dirty="0">
                <a:latin typeface="Dax Offc Pro"/>
                <a:cs typeface="Dax Offc Pro"/>
              </a:rPr>
              <a:t>Private </a:t>
            </a:r>
            <a:r>
              <a:rPr sz="1200" dirty="0">
                <a:latin typeface="Dax Offc Pro"/>
                <a:cs typeface="Dax Offc Pro"/>
              </a:rPr>
              <a:t>Banking, </a:t>
            </a:r>
            <a:r>
              <a:rPr sz="1200" spc="-13" dirty="0">
                <a:latin typeface="Dax Offc Pro"/>
                <a:cs typeface="Dax Offc Pro"/>
              </a:rPr>
              <a:t>Trust </a:t>
            </a:r>
            <a:r>
              <a:rPr sz="1200" spc="-4" dirty="0">
                <a:latin typeface="Dax Offc Pro"/>
                <a:cs typeface="Dax Offc Pro"/>
              </a:rPr>
              <a:t>and Estate Settlement, </a:t>
            </a:r>
            <a:r>
              <a:rPr sz="1200" spc="-9" dirty="0">
                <a:latin typeface="Dax Offc Pro"/>
                <a:cs typeface="Dax Offc Pro"/>
              </a:rPr>
              <a:t>Business Succession</a:t>
            </a:r>
            <a:r>
              <a:rPr sz="1200" spc="-97" dirty="0">
                <a:latin typeface="Dax Offc Pro"/>
                <a:cs typeface="Dax Offc Pro"/>
              </a:rPr>
              <a:t> </a:t>
            </a:r>
            <a:r>
              <a:rPr sz="1200" spc="-4" dirty="0">
                <a:latin typeface="Dax Offc Pro"/>
                <a:cs typeface="Dax Offc Pro"/>
              </a:rPr>
              <a:t>Planning</a:t>
            </a:r>
            <a:endParaRPr sz="1200" dirty="0">
              <a:latin typeface="Dax Offc Pro"/>
              <a:cs typeface="Dax Offc Pro"/>
            </a:endParaRPr>
          </a:p>
        </p:txBody>
      </p:sp>
      <p:sp>
        <p:nvSpPr>
          <p:cNvPr id="11" name="object 11"/>
          <p:cNvSpPr txBox="1"/>
          <p:nvPr/>
        </p:nvSpPr>
        <p:spPr>
          <a:xfrm>
            <a:off x="2640086" y="2132703"/>
            <a:ext cx="6103863" cy="814099"/>
          </a:xfrm>
          <a:prstGeom prst="rect">
            <a:avLst/>
          </a:prstGeom>
        </p:spPr>
        <p:txBody>
          <a:bodyPr vert="horz" wrap="square" lIns="0" tIns="11206" rIns="0" bIns="0" rtlCol="0">
            <a:spAutoFit/>
          </a:bodyPr>
          <a:lstStyle/>
          <a:p>
            <a:pPr marL="159692" marR="4483" indent="-148486">
              <a:spcBef>
                <a:spcPts val="88"/>
              </a:spcBef>
              <a:buFont typeface="Arial"/>
              <a:buChar char="•"/>
              <a:tabLst>
                <a:tab pos="160253" algn="l"/>
              </a:tabLst>
            </a:pPr>
            <a:r>
              <a:rPr sz="1200" spc="-9" dirty="0">
                <a:latin typeface="Dax Offc Pro"/>
                <a:cs typeface="Dax Offc Pro"/>
              </a:rPr>
              <a:t>BMO </a:t>
            </a:r>
            <a:r>
              <a:rPr sz="1200" spc="-4" dirty="0">
                <a:latin typeface="Dax Offc Pro"/>
                <a:cs typeface="Dax Offc Pro"/>
              </a:rPr>
              <a:t>Harris Bank at </a:t>
            </a:r>
            <a:r>
              <a:rPr sz="1200" spc="-13" dirty="0">
                <a:latin typeface="Dax Offc Pro"/>
                <a:cs typeface="Dax Offc Pro"/>
              </a:rPr>
              <a:t>Work </a:t>
            </a:r>
            <a:r>
              <a:rPr sz="1200" spc="-4" dirty="0">
                <a:latin typeface="Dax Offc Pro"/>
                <a:cs typeface="Dax Offc Pro"/>
              </a:rPr>
              <a:t>is </a:t>
            </a:r>
            <a:r>
              <a:rPr sz="1200" dirty="0">
                <a:latin typeface="Dax Offc Pro"/>
                <a:cs typeface="Dax Offc Pro"/>
              </a:rPr>
              <a:t>a </a:t>
            </a:r>
            <a:r>
              <a:rPr sz="1200" spc="-4" dirty="0">
                <a:latin typeface="Dax Offc Pro"/>
                <a:cs typeface="Dax Offc Pro"/>
              </a:rPr>
              <a:t>dynamic </a:t>
            </a:r>
            <a:r>
              <a:rPr sz="1200" spc="-9" dirty="0">
                <a:latin typeface="Dax Offc Pro"/>
                <a:cs typeface="Dax Offc Pro"/>
              </a:rPr>
              <a:t>workplace program </a:t>
            </a:r>
            <a:r>
              <a:rPr sz="1200" spc="-4" dirty="0">
                <a:latin typeface="Dax Offc Pro"/>
                <a:cs typeface="Dax Offc Pro"/>
              </a:rPr>
              <a:t>that brings </a:t>
            </a:r>
            <a:r>
              <a:rPr sz="1200" spc="-9" dirty="0">
                <a:latin typeface="Dax Offc Pro"/>
                <a:cs typeface="Dax Offc Pro"/>
              </a:rPr>
              <a:t>your employees </a:t>
            </a:r>
            <a:br>
              <a:rPr lang="en-US" sz="1200" spc="-9" dirty="0">
                <a:latin typeface="Dax Offc Pro"/>
                <a:cs typeface="Dax Offc Pro"/>
              </a:rPr>
            </a:br>
            <a:r>
              <a:rPr sz="1200" spc="-4" dirty="0">
                <a:latin typeface="Dax Offc Pro"/>
                <a:cs typeface="Dax Offc Pro"/>
              </a:rPr>
              <a:t>not only </a:t>
            </a:r>
            <a:r>
              <a:rPr sz="1200" dirty="0">
                <a:latin typeface="Dax Offc Pro"/>
                <a:cs typeface="Dax Offc Pro"/>
              </a:rPr>
              <a:t>a </a:t>
            </a:r>
            <a:r>
              <a:rPr sz="1200" spc="-9" dirty="0">
                <a:latin typeface="Dax Offc Pro"/>
                <a:cs typeface="Dax Offc Pro"/>
              </a:rPr>
              <a:t>full-featured </a:t>
            </a:r>
            <a:r>
              <a:rPr sz="1200" spc="-4" dirty="0">
                <a:latin typeface="Dax Offc Pro"/>
                <a:cs typeface="Dax Offc Pro"/>
              </a:rPr>
              <a:t>suite of banking products and </a:t>
            </a:r>
            <a:r>
              <a:rPr sz="1200" spc="-9" dirty="0">
                <a:latin typeface="Dax Offc Pro"/>
                <a:cs typeface="Dax Offc Pro"/>
              </a:rPr>
              <a:t>services, </a:t>
            </a:r>
            <a:r>
              <a:rPr sz="1200" spc="-4" dirty="0">
                <a:latin typeface="Dax Offc Pro"/>
                <a:cs typeface="Dax Offc Pro"/>
              </a:rPr>
              <a:t>but also </a:t>
            </a:r>
            <a:r>
              <a:rPr sz="1200" spc="-9" dirty="0">
                <a:latin typeface="Dax Offc Pro"/>
                <a:cs typeface="Dax Offc Pro"/>
              </a:rPr>
              <a:t>provides for </a:t>
            </a:r>
            <a:br>
              <a:rPr lang="en-US" sz="1200" spc="-9" dirty="0">
                <a:latin typeface="Dax Offc Pro"/>
                <a:cs typeface="Dax Offc Pro"/>
              </a:rPr>
            </a:br>
            <a:r>
              <a:rPr sz="1200" spc="-9" dirty="0">
                <a:latin typeface="Dax Offc Pro"/>
                <a:cs typeface="Dax Offc Pro"/>
              </a:rPr>
              <a:t>onsite</a:t>
            </a:r>
            <a:r>
              <a:rPr lang="en-US" sz="1200" spc="-9" dirty="0">
                <a:latin typeface="Dax Offc Pro"/>
                <a:cs typeface="Dax Offc Pro"/>
              </a:rPr>
              <a:t> and virtual</a:t>
            </a:r>
            <a:r>
              <a:rPr sz="1200" spc="-9" dirty="0">
                <a:latin typeface="Dax Offc Pro"/>
                <a:cs typeface="Dax Offc Pro"/>
              </a:rPr>
              <a:t> </a:t>
            </a:r>
            <a:r>
              <a:rPr sz="1200" spc="-4" dirty="0">
                <a:latin typeface="Dax Offc Pro"/>
                <a:cs typeface="Dax Offc Pro"/>
              </a:rPr>
              <a:t>financial education</a:t>
            </a:r>
            <a:r>
              <a:rPr sz="1200" spc="-44" dirty="0">
                <a:latin typeface="Dax Offc Pro"/>
                <a:cs typeface="Dax Offc Pro"/>
              </a:rPr>
              <a:t> </a:t>
            </a:r>
            <a:r>
              <a:rPr sz="1200" spc="-4" dirty="0">
                <a:latin typeface="Dax Offc Pro"/>
                <a:cs typeface="Dax Offc Pro"/>
              </a:rPr>
              <a:t>seminars.</a:t>
            </a:r>
            <a:endParaRPr sz="1200" dirty="0">
              <a:latin typeface="Dax Offc Pro"/>
              <a:cs typeface="Dax Offc Pro"/>
            </a:endParaRPr>
          </a:p>
          <a:p>
            <a:pPr marL="159692" indent="-148486">
              <a:spcBef>
                <a:spcPts val="529"/>
              </a:spcBef>
              <a:buFont typeface="Arial"/>
              <a:buChar char="•"/>
              <a:tabLst>
                <a:tab pos="160253" algn="l"/>
              </a:tabLst>
            </a:pPr>
            <a:r>
              <a:rPr lang="en-US" sz="1200" dirty="0">
                <a:latin typeface="Dax Offc Pro"/>
                <a:cs typeface="Dax Offc Pro"/>
              </a:rPr>
              <a:t>At no cost to the company or the employee.</a:t>
            </a:r>
            <a:endParaRPr sz="1200" dirty="0">
              <a:latin typeface="Dax Offc Pro"/>
              <a:cs typeface="Dax Offc Pro"/>
            </a:endParaRPr>
          </a:p>
        </p:txBody>
      </p:sp>
      <p:sp>
        <p:nvSpPr>
          <p:cNvPr id="12" name="object 12"/>
          <p:cNvSpPr/>
          <p:nvPr/>
        </p:nvSpPr>
        <p:spPr>
          <a:xfrm>
            <a:off x="379413" y="3985110"/>
            <a:ext cx="2194112" cy="757517"/>
          </a:xfrm>
          <a:prstGeom prst="rect">
            <a:avLst/>
          </a:prstGeom>
          <a:solidFill>
            <a:srgbClr val="003C60"/>
          </a:solidFill>
        </p:spPr>
        <p:txBody>
          <a:bodyPr wrap="square" lIns="144000" tIns="144000" rIns="144000" bIns="144000" rtlCol="0" anchor="ctr" anchorCtr="0"/>
          <a:lstStyle/>
          <a:p>
            <a:pPr marR="4483" indent="11113">
              <a:spcBef>
                <a:spcPts val="88"/>
              </a:spcBef>
            </a:pPr>
            <a:r>
              <a:rPr lang="en-CA" sz="1588" b="1" spc="-13" dirty="0">
                <a:solidFill>
                  <a:srgbClr val="FFFFFF"/>
                </a:solidFill>
                <a:cs typeface="Dax Offc Pro"/>
              </a:rPr>
              <a:t>Wealth</a:t>
            </a:r>
            <a:r>
              <a:rPr lang="en-CA" sz="1588" b="1" spc="-62" dirty="0">
                <a:solidFill>
                  <a:srgbClr val="FFFFFF"/>
                </a:solidFill>
                <a:cs typeface="Dax Offc Pro"/>
              </a:rPr>
              <a:t> </a:t>
            </a:r>
            <a:r>
              <a:rPr lang="en-CA" sz="1588" b="1" spc="-4" dirty="0">
                <a:solidFill>
                  <a:srgbClr val="FFFFFF"/>
                </a:solidFill>
                <a:cs typeface="Dax Offc Pro"/>
              </a:rPr>
              <a:t>Management</a:t>
            </a:r>
          </a:p>
          <a:p>
            <a:pPr marR="4483" indent="11113">
              <a:spcBef>
                <a:spcPts val="88"/>
              </a:spcBef>
            </a:pPr>
            <a:r>
              <a:rPr lang="en-CA" sz="1588" b="1" spc="-9" dirty="0">
                <a:solidFill>
                  <a:srgbClr val="FFFFFF"/>
                </a:solidFill>
                <a:cs typeface="Dax Offc Pro"/>
              </a:rPr>
              <a:t>Services*</a:t>
            </a:r>
            <a:endParaRPr lang="en-CA" sz="1588" dirty="0">
              <a:cs typeface="Dax Offc Pro"/>
            </a:endParaRPr>
          </a:p>
        </p:txBody>
      </p:sp>
      <p:sp>
        <p:nvSpPr>
          <p:cNvPr id="14" name="object 14"/>
          <p:cNvSpPr/>
          <p:nvPr/>
        </p:nvSpPr>
        <p:spPr>
          <a:xfrm>
            <a:off x="379413" y="2154270"/>
            <a:ext cx="2204197" cy="770965"/>
          </a:xfrm>
          <a:prstGeom prst="rect">
            <a:avLst/>
          </a:prstGeom>
          <a:solidFill>
            <a:srgbClr val="0079C1"/>
          </a:solidFill>
        </p:spPr>
        <p:txBody>
          <a:bodyPr wrap="square" lIns="144000" tIns="144000" rIns="144000" bIns="144000" rtlCol="0" anchor="ctr" anchorCtr="0"/>
          <a:lstStyle/>
          <a:p>
            <a:pPr marL="11113" marR="4483" indent="-11113">
              <a:spcBef>
                <a:spcPts val="88"/>
              </a:spcBef>
            </a:pPr>
            <a:r>
              <a:rPr lang="en-US" sz="1588" b="1" dirty="0">
                <a:solidFill>
                  <a:srgbClr val="FFFFFF"/>
                </a:solidFill>
                <a:cs typeface="Dax Offc Pro"/>
              </a:rPr>
              <a:t>BMO Harris </a:t>
            </a:r>
            <a:br>
              <a:rPr lang="en-US" sz="1588" b="1" dirty="0">
                <a:solidFill>
                  <a:srgbClr val="FFFFFF"/>
                </a:solidFill>
                <a:cs typeface="Dax Offc Pro"/>
              </a:rPr>
            </a:br>
            <a:r>
              <a:rPr lang="en-US" sz="1588" b="1" dirty="0">
                <a:solidFill>
                  <a:srgbClr val="FFFFFF"/>
                </a:solidFill>
                <a:cs typeface="Dax Offc Pro"/>
              </a:rPr>
              <a:t>Bank </a:t>
            </a:r>
            <a:r>
              <a:rPr lang="en-US" sz="1588" b="1" spc="-4" dirty="0">
                <a:solidFill>
                  <a:srgbClr val="FFFFFF"/>
                </a:solidFill>
                <a:cs typeface="Dax Offc Pro"/>
              </a:rPr>
              <a:t>at</a:t>
            </a:r>
            <a:r>
              <a:rPr lang="en-US" sz="1588" b="1" spc="-106" dirty="0">
                <a:solidFill>
                  <a:srgbClr val="FFFFFF"/>
                </a:solidFill>
                <a:cs typeface="Dax Offc Pro"/>
              </a:rPr>
              <a:t> </a:t>
            </a:r>
            <a:r>
              <a:rPr lang="en-US" sz="1588" b="1" spc="-18" dirty="0">
                <a:solidFill>
                  <a:srgbClr val="FFFFFF"/>
                </a:solidFill>
                <a:cs typeface="Dax Offc Pro"/>
              </a:rPr>
              <a:t>Work</a:t>
            </a:r>
            <a:endParaRPr lang="en-US" sz="1588" dirty="0">
              <a:cs typeface="Dax Offc Pro"/>
            </a:endParaRPr>
          </a:p>
        </p:txBody>
      </p:sp>
      <p:sp>
        <p:nvSpPr>
          <p:cNvPr id="16" name="object 16"/>
          <p:cNvSpPr txBox="1">
            <a:spLocks noGrp="1"/>
          </p:cNvSpPr>
          <p:nvPr>
            <p:ph type="title"/>
          </p:nvPr>
        </p:nvSpPr>
        <p:spPr/>
        <p:txBody>
          <a:bodyPr/>
          <a:lstStyle/>
          <a:p>
            <a:r>
              <a:rPr lang="en-US" b="1" dirty="0"/>
              <a:t>The advantages of working with BMO Harris</a:t>
            </a:r>
          </a:p>
        </p:txBody>
      </p:sp>
      <p:sp>
        <p:nvSpPr>
          <p:cNvPr id="17" name="object 17"/>
          <p:cNvSpPr txBox="1"/>
          <p:nvPr/>
        </p:nvSpPr>
        <p:spPr>
          <a:xfrm>
            <a:off x="368726" y="5699024"/>
            <a:ext cx="8375223" cy="253305"/>
          </a:xfrm>
          <a:prstGeom prst="rect">
            <a:avLst/>
          </a:prstGeom>
        </p:spPr>
        <p:txBody>
          <a:bodyPr vert="horz" wrap="square" lIns="0" tIns="11206" rIns="0" bIns="0" rtlCol="0" anchor="b" anchorCtr="0">
            <a:spAutoFit/>
          </a:bodyPr>
          <a:lstStyle/>
          <a:p>
            <a:pPr marL="11206" marR="4483">
              <a:lnSpc>
                <a:spcPct val="99400"/>
              </a:lnSpc>
              <a:spcAft>
                <a:spcPts val="300"/>
              </a:spcAft>
            </a:pPr>
            <a:r>
              <a:rPr lang="en-US" sz="794" spc="-4" dirty="0">
                <a:latin typeface="Dax Offc Pro"/>
                <a:cs typeface="Dax Offc Pro"/>
              </a:rPr>
              <a:t>*</a:t>
            </a:r>
            <a:r>
              <a:rPr sz="794" spc="-4" dirty="0">
                <a:latin typeface="Dax Offc Pro"/>
                <a:cs typeface="Dax Offc Pro"/>
              </a:rPr>
              <a:t>BMO Wealth Management is </a:t>
            </a:r>
            <a:r>
              <a:rPr sz="794" dirty="0">
                <a:latin typeface="Dax Offc Pro"/>
                <a:cs typeface="Dax Offc Pro"/>
              </a:rPr>
              <a:t>a </a:t>
            </a:r>
            <a:r>
              <a:rPr sz="794" spc="-4" dirty="0">
                <a:latin typeface="Dax Offc Pro"/>
                <a:cs typeface="Dax Offc Pro"/>
              </a:rPr>
              <a:t>brand name that refers to BMO Harris Bank N.A. and certain of its affiliates that provide certain investment, investment </a:t>
            </a:r>
            <a:r>
              <a:rPr sz="794" dirty="0">
                <a:latin typeface="Dax Offc Pro"/>
                <a:cs typeface="Dax Offc Pro"/>
              </a:rPr>
              <a:t>advisory, trust, banking, securities, insurance and brokerage </a:t>
            </a:r>
            <a:r>
              <a:rPr sz="794" spc="-4" dirty="0">
                <a:latin typeface="Dax Offc Pro"/>
                <a:cs typeface="Dax Offc Pro"/>
              </a:rPr>
              <a:t>products </a:t>
            </a:r>
            <a:r>
              <a:rPr sz="794" dirty="0">
                <a:latin typeface="Dax Offc Pro"/>
                <a:cs typeface="Dax Offc Pro"/>
              </a:rPr>
              <a:t>and services. Securities, </a:t>
            </a:r>
            <a:r>
              <a:rPr lang="en-US" sz="794" spc="-4" dirty="0">
                <a:latin typeface="Dax Offc Pro"/>
                <a:cs typeface="Dax Offc Pro"/>
              </a:rPr>
              <a:t>insurance</a:t>
            </a:r>
            <a:r>
              <a:rPr sz="794" spc="-4" dirty="0">
                <a:latin typeface="Dax Offc Pro"/>
                <a:cs typeface="Dax Offc Pro"/>
              </a:rPr>
              <a:t> </a:t>
            </a:r>
            <a:r>
              <a:rPr sz="794" dirty="0">
                <a:latin typeface="Dax Offc Pro"/>
                <a:cs typeface="Dax Offc Pro"/>
              </a:rPr>
              <a:t>and </a:t>
            </a:r>
            <a:r>
              <a:rPr sz="794" spc="-4" dirty="0">
                <a:latin typeface="Dax Offc Pro"/>
                <a:cs typeface="Dax Offc Pro"/>
              </a:rPr>
              <a:t>investment </a:t>
            </a:r>
            <a:r>
              <a:rPr sz="794" dirty="0">
                <a:latin typeface="Dax Offc Pro"/>
                <a:cs typeface="Dax Offc Pro"/>
              </a:rPr>
              <a:t>products are </a:t>
            </a:r>
            <a:r>
              <a:rPr sz="794" b="1" spc="-4" dirty="0">
                <a:latin typeface="Dax Offc Pro"/>
                <a:cs typeface="Dax Offc Pro"/>
              </a:rPr>
              <a:t>NOT FDIC INSURED </a:t>
            </a:r>
            <a:r>
              <a:rPr sz="794" b="1" dirty="0">
                <a:latin typeface="Dax Offc Pro"/>
                <a:cs typeface="Dax Offc Pro"/>
              </a:rPr>
              <a:t>– </a:t>
            </a:r>
            <a:r>
              <a:rPr sz="794" b="1" spc="-4" dirty="0">
                <a:latin typeface="Dax Offc Pro"/>
                <a:cs typeface="Dax Offc Pro"/>
              </a:rPr>
              <a:t>NOT BANK GUARANTEED </a:t>
            </a:r>
            <a:r>
              <a:rPr sz="794" b="1" dirty="0">
                <a:latin typeface="Dax Offc Pro"/>
                <a:cs typeface="Dax Offc Pro"/>
              </a:rPr>
              <a:t>– </a:t>
            </a:r>
            <a:r>
              <a:rPr sz="794" b="1" spc="-4" dirty="0">
                <a:latin typeface="Dax Offc Pro"/>
                <a:cs typeface="Dax Offc Pro"/>
              </a:rPr>
              <a:t>NOT </a:t>
            </a:r>
            <a:r>
              <a:rPr sz="794" b="1" dirty="0">
                <a:latin typeface="Dax Offc Pro"/>
                <a:cs typeface="Dax Offc Pro"/>
              </a:rPr>
              <a:t>A </a:t>
            </a:r>
            <a:r>
              <a:rPr sz="794" b="1" spc="-4" dirty="0">
                <a:latin typeface="Dax Offc Pro"/>
                <a:cs typeface="Dax Offc Pro"/>
              </a:rPr>
              <a:t>DEPOSIT </a:t>
            </a:r>
            <a:r>
              <a:rPr sz="794" b="1" dirty="0">
                <a:latin typeface="Dax Offc Pro"/>
                <a:cs typeface="Dax Offc Pro"/>
              </a:rPr>
              <a:t>–  MAY LOSE</a:t>
            </a:r>
            <a:r>
              <a:rPr sz="794" b="1" spc="-26" dirty="0">
                <a:latin typeface="Dax Offc Pro"/>
                <a:cs typeface="Dax Offc Pro"/>
              </a:rPr>
              <a:t> </a:t>
            </a:r>
            <a:r>
              <a:rPr sz="794" b="1" dirty="0">
                <a:latin typeface="Dax Offc Pro"/>
                <a:cs typeface="Dax Offc Pro"/>
              </a:rPr>
              <a:t>VALUE</a:t>
            </a:r>
            <a:r>
              <a:rPr sz="794" b="1" dirty="0">
                <a:latin typeface="Arial"/>
                <a:cs typeface="Arial"/>
              </a:rPr>
              <a:t>.</a:t>
            </a:r>
            <a:endParaRPr sz="794" dirty="0">
              <a:latin typeface="Arial"/>
              <a:cs typeface="Arial"/>
            </a:endParaRPr>
          </a:p>
        </p:txBody>
      </p:sp>
      <p:sp>
        <p:nvSpPr>
          <p:cNvPr id="20" name="Text Placeholder 67">
            <a:extLst>
              <a:ext uri="{FF2B5EF4-FFF2-40B4-BE49-F238E27FC236}">
                <a16:creationId xmlns:a16="http://schemas.microsoft.com/office/drawing/2014/main" id="{18F29A6A-476A-420B-B8A5-86ADA7726BB3}"/>
              </a:ext>
            </a:extLst>
          </p:cNvPr>
          <p:cNvSpPr txBox="1">
            <a:spLocks/>
          </p:cNvSpPr>
          <p:nvPr/>
        </p:nvSpPr>
        <p:spPr>
          <a:xfrm>
            <a:off x="273049" y="1193014"/>
            <a:ext cx="8107157" cy="850939"/>
          </a:xfrm>
          <a:prstGeom prst="rect">
            <a:avLst/>
          </a:prstGeom>
        </p:spPr>
        <p:txBody>
          <a:bodyPr vert="horz" lIns="91440" tIns="45720" rIns="91440" bIns="45720" rtlCol="0" anchor="t" anchorCtr="0">
            <a:normAutofit/>
          </a:bodyPr>
          <a:lstStyle>
            <a:lvl1pPr indent="0" defTabSz="914400">
              <a:lnSpc>
                <a:spcPct val="100000"/>
              </a:lnSpc>
              <a:spcBef>
                <a:spcPts val="1000"/>
              </a:spcBef>
              <a:spcAft>
                <a:spcPts val="600"/>
              </a:spcAft>
              <a:buFont typeface="Arial" panose="020B0604020202020204" pitchFamily="34" charset="0"/>
              <a:buNone/>
              <a:defRPr sz="2000" b="1">
                <a:solidFill>
                  <a:schemeClr val="accent1"/>
                </a:solidFill>
              </a:defRPr>
            </a:lvl1pPr>
            <a:lvl2pPr indent="0" defTabSz="914400">
              <a:lnSpc>
                <a:spcPct val="100000"/>
              </a:lnSpc>
              <a:spcBef>
                <a:spcPts val="500"/>
              </a:spcBef>
              <a:spcAft>
                <a:spcPts val="600"/>
              </a:spcAft>
              <a:buFont typeface="Arial" panose="020B0604020202020204" pitchFamily="34" charset="0"/>
              <a:buNone/>
              <a:defRPr sz="2000" b="1">
                <a:solidFill>
                  <a:srgbClr val="595959"/>
                </a:solidFill>
              </a:defRPr>
            </a:lvl2pPr>
            <a:lvl3pPr indent="0" defTabSz="914400">
              <a:lnSpc>
                <a:spcPct val="100000"/>
              </a:lnSpc>
              <a:spcBef>
                <a:spcPts val="500"/>
              </a:spcBef>
              <a:spcAft>
                <a:spcPts val="600"/>
              </a:spcAft>
              <a:buFont typeface="Arial" panose="020B0604020202020204" pitchFamily="34" charset="0"/>
              <a:buNone/>
              <a:defRPr b="1">
                <a:solidFill>
                  <a:srgbClr val="595959"/>
                </a:solidFill>
              </a:defRPr>
            </a:lvl3pPr>
            <a:lvl4pPr indent="0" defTabSz="914400">
              <a:lnSpc>
                <a:spcPct val="100000"/>
              </a:lnSpc>
              <a:spcBef>
                <a:spcPts val="500"/>
              </a:spcBef>
              <a:spcAft>
                <a:spcPts val="600"/>
              </a:spcAft>
              <a:buFont typeface="Arial" panose="020B0604020202020204" pitchFamily="34" charset="0"/>
              <a:buNone/>
              <a:defRPr sz="1600" b="1">
                <a:solidFill>
                  <a:srgbClr val="595959"/>
                </a:solidFill>
              </a:defRPr>
            </a:lvl4pPr>
            <a:lvl5pPr indent="0" defTabSz="914400">
              <a:lnSpc>
                <a:spcPct val="100000"/>
              </a:lnSpc>
              <a:spcBef>
                <a:spcPts val="500"/>
              </a:spcBef>
              <a:spcAft>
                <a:spcPts val="600"/>
              </a:spcAft>
              <a:buFont typeface="Arial" panose="020B0604020202020204" pitchFamily="34" charset="0"/>
              <a:buNone/>
              <a:defRPr sz="1600" b="1">
                <a:solidFill>
                  <a:srgbClr val="595959"/>
                </a:solidFill>
              </a:defRPr>
            </a:lvl5pPr>
            <a:lvl6pPr indent="0" defTabSz="914400">
              <a:lnSpc>
                <a:spcPct val="90000"/>
              </a:lnSpc>
              <a:spcBef>
                <a:spcPts val="500"/>
              </a:spcBef>
              <a:buFont typeface="Arial" panose="020B0604020202020204" pitchFamily="34" charset="0"/>
              <a:buNone/>
              <a:defRPr sz="1600" b="1"/>
            </a:lvl6pPr>
            <a:lvl7pPr indent="0" defTabSz="914400">
              <a:lnSpc>
                <a:spcPct val="90000"/>
              </a:lnSpc>
              <a:spcBef>
                <a:spcPts val="500"/>
              </a:spcBef>
              <a:buFont typeface="Arial" panose="020B0604020202020204" pitchFamily="34" charset="0"/>
              <a:buNone/>
              <a:defRPr sz="1600" b="1"/>
            </a:lvl7pPr>
            <a:lvl8pPr indent="0" defTabSz="914400">
              <a:lnSpc>
                <a:spcPct val="90000"/>
              </a:lnSpc>
              <a:spcBef>
                <a:spcPts val="500"/>
              </a:spcBef>
              <a:buFont typeface="Arial" panose="020B0604020202020204" pitchFamily="34" charset="0"/>
              <a:buNone/>
              <a:defRPr sz="1600" b="1"/>
            </a:lvl8pPr>
            <a:lvl9pPr indent="0" defTabSz="914400">
              <a:lnSpc>
                <a:spcPct val="90000"/>
              </a:lnSpc>
              <a:spcBef>
                <a:spcPts val="500"/>
              </a:spcBef>
              <a:buFont typeface="Arial" panose="020B0604020202020204" pitchFamily="34" charset="0"/>
              <a:buNone/>
              <a:defRPr sz="1600" b="1"/>
            </a:lvl9pPr>
          </a:lstStyle>
          <a:p>
            <a:r>
              <a:rPr lang="en-US" dirty="0"/>
              <a:t>We have the capabilities you need to help your company succeed and help  your employees secure their financial futures</a:t>
            </a:r>
          </a:p>
        </p:txBody>
      </p:sp>
      <p:sp>
        <p:nvSpPr>
          <p:cNvPr id="2" name="Slide Number Placeholder 1">
            <a:extLst>
              <a:ext uri="{FF2B5EF4-FFF2-40B4-BE49-F238E27FC236}">
                <a16:creationId xmlns:a16="http://schemas.microsoft.com/office/drawing/2014/main" id="{B870BAB9-8EFB-4D8E-A837-40C7C16697CE}"/>
              </a:ext>
            </a:extLst>
          </p:cNvPr>
          <p:cNvSpPr>
            <a:spLocks noGrp="1"/>
          </p:cNvSpPr>
          <p:nvPr>
            <p:ph type="sldNum" sz="quarter" idx="4"/>
          </p:nvPr>
        </p:nvSpPr>
        <p:spPr/>
        <p:txBody>
          <a:bodyPr/>
          <a:lstStyle/>
          <a:p>
            <a:fld id="{DF409F01-89B3-4841-A2DD-26ACA4A3A9FE}" type="slidenum">
              <a:rPr lang="en-CA" smtClean="0"/>
              <a:pPr/>
              <a:t>11</a:t>
            </a:fld>
            <a:endParaRPr lang="en-CA" dirty="0"/>
          </a:p>
        </p:txBody>
      </p:sp>
    </p:spTree>
    <p:extLst>
      <p:ext uri="{BB962C8B-B14F-4D97-AF65-F5344CB8AC3E}">
        <p14:creationId xmlns:p14="http://schemas.microsoft.com/office/powerpoint/2010/main" val="4008277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p:txBody>
          <a:bodyPr/>
          <a:lstStyle/>
          <a:p>
            <a:r>
              <a:rPr lang="en-US" b="1" dirty="0"/>
              <a:t>What is a Health Savings Account (HSA)?	</a:t>
            </a:r>
          </a:p>
        </p:txBody>
      </p:sp>
      <p:sp>
        <p:nvSpPr>
          <p:cNvPr id="5" name="object 5"/>
          <p:cNvSpPr txBox="1"/>
          <p:nvPr/>
        </p:nvSpPr>
        <p:spPr>
          <a:xfrm>
            <a:off x="385988" y="5683102"/>
            <a:ext cx="7347697" cy="467851"/>
          </a:xfrm>
          <a:prstGeom prst="rect">
            <a:avLst/>
          </a:prstGeom>
        </p:spPr>
        <p:txBody>
          <a:bodyPr vert="horz" wrap="square" lIns="0" tIns="11206" rIns="0" bIns="0" rtlCol="0">
            <a:spAutoFit/>
          </a:bodyPr>
          <a:lstStyle/>
          <a:p>
            <a:pPr marL="11206" marR="4483">
              <a:spcBef>
                <a:spcPts val="88"/>
              </a:spcBef>
            </a:pPr>
            <a:r>
              <a:rPr lang="en-US" sz="700" dirty="0">
                <a:latin typeface="+mj-lt"/>
              </a:rPr>
              <a:t>1 HSA contributions and earnings are generally not subject to federal taxes, but may be subject to state taxes. BMO Harris does not provide tax or legal advice. You should consult with your own tax and legal professional.</a:t>
            </a:r>
            <a:endParaRPr lang="en-US" sz="700" spc="-4" dirty="0">
              <a:highlight>
                <a:srgbClr val="FFFF00"/>
              </a:highlight>
              <a:latin typeface="+mj-lt"/>
              <a:cs typeface="Dax Offc Pro"/>
            </a:endParaRPr>
          </a:p>
          <a:p>
            <a:pPr marL="11206" marR="4483">
              <a:spcBef>
                <a:spcPts val="88"/>
              </a:spcBef>
            </a:pPr>
            <a:r>
              <a:rPr lang="en-US" sz="700" spc="-4" dirty="0">
                <a:latin typeface="Dax Offc Pro"/>
                <a:cs typeface="Dax Offc Pro"/>
              </a:rPr>
              <a:t>2 Investments are </a:t>
            </a:r>
            <a:r>
              <a:rPr lang="en-US" sz="700" b="1" spc="-4" dirty="0">
                <a:cs typeface="Dax Offc Pro"/>
              </a:rPr>
              <a:t>NOT FDIC INSURED </a:t>
            </a:r>
            <a:r>
              <a:rPr lang="en-US" sz="700" b="1" dirty="0">
                <a:cs typeface="Dax Offc Pro"/>
              </a:rPr>
              <a:t>– </a:t>
            </a:r>
            <a:r>
              <a:rPr lang="en-US" sz="700" b="1" spc="-4" dirty="0">
                <a:cs typeface="Dax Offc Pro"/>
              </a:rPr>
              <a:t>NOT BANK  GUARANTEED </a:t>
            </a:r>
            <a:r>
              <a:rPr lang="en-US" sz="700" b="1" dirty="0">
                <a:cs typeface="Dax Offc Pro"/>
              </a:rPr>
              <a:t>– </a:t>
            </a:r>
            <a:r>
              <a:rPr lang="en-US" sz="700" b="1" spc="-4" dirty="0">
                <a:cs typeface="Dax Offc Pro"/>
              </a:rPr>
              <a:t>NOT </a:t>
            </a:r>
            <a:r>
              <a:rPr lang="en-US" sz="700" b="1" dirty="0">
                <a:cs typeface="Dax Offc Pro"/>
              </a:rPr>
              <a:t>A </a:t>
            </a:r>
            <a:r>
              <a:rPr lang="en-US" sz="700" b="1" spc="-4" dirty="0">
                <a:cs typeface="Dax Offc Pro"/>
              </a:rPr>
              <a:t>DEPOSIT </a:t>
            </a:r>
            <a:r>
              <a:rPr lang="en-US" sz="700" b="1" dirty="0">
                <a:cs typeface="Dax Offc Pro"/>
              </a:rPr>
              <a:t>– MAY LOSE</a:t>
            </a:r>
            <a:r>
              <a:rPr lang="en-US" sz="700" b="1" spc="-71" dirty="0">
                <a:cs typeface="Dax Offc Pro"/>
              </a:rPr>
              <a:t> </a:t>
            </a:r>
            <a:r>
              <a:rPr lang="en-US" sz="700" b="1" dirty="0">
                <a:cs typeface="Dax Offc Pro"/>
              </a:rPr>
              <a:t>VALUE.</a:t>
            </a:r>
            <a:endParaRPr lang="en-US" sz="700" dirty="0">
              <a:latin typeface="Times New Roman"/>
              <a:cs typeface="Times New Roman"/>
            </a:endParaRPr>
          </a:p>
          <a:p>
            <a:pPr marL="11206" marR="4483">
              <a:spcBef>
                <a:spcPts val="88"/>
              </a:spcBef>
            </a:pPr>
            <a:endParaRPr sz="700" dirty="0">
              <a:latin typeface="Dax Offc Pro"/>
              <a:cs typeface="Dax Offc Pro"/>
            </a:endParaRPr>
          </a:p>
        </p:txBody>
      </p:sp>
      <p:sp>
        <p:nvSpPr>
          <p:cNvPr id="6" name="object 6"/>
          <p:cNvSpPr/>
          <p:nvPr/>
        </p:nvSpPr>
        <p:spPr>
          <a:xfrm>
            <a:off x="1085384" y="1069193"/>
            <a:ext cx="7658566" cy="827600"/>
          </a:xfrm>
          <a:custGeom>
            <a:avLst/>
            <a:gdLst/>
            <a:ahLst/>
            <a:cxnLst/>
            <a:rect l="l" t="t" r="r" b="b"/>
            <a:pathLst>
              <a:path w="7745730" h="845185">
                <a:moveTo>
                  <a:pt x="0" y="0"/>
                </a:moveTo>
                <a:lnTo>
                  <a:pt x="0" y="845058"/>
                </a:lnTo>
                <a:lnTo>
                  <a:pt x="7745730" y="845058"/>
                </a:lnTo>
                <a:lnTo>
                  <a:pt x="7745730" y="0"/>
                </a:lnTo>
                <a:lnTo>
                  <a:pt x="0" y="0"/>
                </a:lnTo>
                <a:close/>
              </a:path>
            </a:pathLst>
          </a:custGeom>
          <a:solidFill>
            <a:srgbClr val="C2DFF0"/>
          </a:solidFill>
        </p:spPr>
        <p:txBody>
          <a:bodyPr wrap="square" lIns="0" tIns="0" rIns="0" bIns="0" rtlCol="0"/>
          <a:lstStyle/>
          <a:p>
            <a:endParaRPr sz="1588" dirty="0"/>
          </a:p>
        </p:txBody>
      </p:sp>
      <p:sp>
        <p:nvSpPr>
          <p:cNvPr id="7" name="object 7"/>
          <p:cNvSpPr/>
          <p:nvPr/>
        </p:nvSpPr>
        <p:spPr>
          <a:xfrm>
            <a:off x="367839" y="1070135"/>
            <a:ext cx="1334621" cy="827600"/>
          </a:xfrm>
          <a:custGeom>
            <a:avLst/>
            <a:gdLst/>
            <a:ahLst/>
            <a:cxnLst/>
            <a:rect l="l" t="t" r="r" b="b"/>
            <a:pathLst>
              <a:path w="1512570" h="845185">
                <a:moveTo>
                  <a:pt x="1512570" y="422909"/>
                </a:moveTo>
                <a:lnTo>
                  <a:pt x="1089660" y="0"/>
                </a:lnTo>
                <a:lnTo>
                  <a:pt x="0" y="0"/>
                </a:lnTo>
                <a:lnTo>
                  <a:pt x="0" y="845058"/>
                </a:lnTo>
                <a:lnTo>
                  <a:pt x="1089660" y="845058"/>
                </a:lnTo>
                <a:lnTo>
                  <a:pt x="1512570" y="422909"/>
                </a:lnTo>
                <a:close/>
              </a:path>
            </a:pathLst>
          </a:custGeom>
          <a:solidFill>
            <a:srgbClr val="0079C1"/>
          </a:solidFill>
        </p:spPr>
        <p:txBody>
          <a:bodyPr wrap="square" lIns="0" tIns="0" rIns="0" bIns="0" rtlCol="0"/>
          <a:lstStyle/>
          <a:p>
            <a:endParaRPr sz="1588"/>
          </a:p>
        </p:txBody>
      </p:sp>
      <p:sp>
        <p:nvSpPr>
          <p:cNvPr id="8" name="object 8"/>
          <p:cNvSpPr txBox="1"/>
          <p:nvPr/>
        </p:nvSpPr>
        <p:spPr>
          <a:xfrm>
            <a:off x="628429" y="1335835"/>
            <a:ext cx="474009" cy="337238"/>
          </a:xfrm>
          <a:prstGeom prst="rect">
            <a:avLst/>
          </a:prstGeom>
        </p:spPr>
        <p:txBody>
          <a:bodyPr vert="horz" wrap="square" lIns="0" tIns="11206" rIns="0" bIns="0" rtlCol="0">
            <a:spAutoFit/>
          </a:bodyPr>
          <a:lstStyle/>
          <a:p>
            <a:pPr marL="11206">
              <a:spcBef>
                <a:spcPts val="88"/>
              </a:spcBef>
            </a:pPr>
            <a:r>
              <a:rPr sz="2118" dirty="0">
                <a:solidFill>
                  <a:srgbClr val="FFFFFF"/>
                </a:solidFill>
                <a:latin typeface="Dax Offc Pro"/>
                <a:cs typeface="Dax Offc Pro"/>
              </a:rPr>
              <a:t>H</a:t>
            </a:r>
            <a:r>
              <a:rPr sz="2118" spc="9" dirty="0">
                <a:solidFill>
                  <a:srgbClr val="FFFFFF"/>
                </a:solidFill>
                <a:latin typeface="Dax Offc Pro"/>
                <a:cs typeface="Dax Offc Pro"/>
              </a:rPr>
              <a:t>S</a:t>
            </a:r>
            <a:r>
              <a:rPr sz="2118" dirty="0">
                <a:solidFill>
                  <a:srgbClr val="FFFFFF"/>
                </a:solidFill>
                <a:latin typeface="Dax Offc Pro"/>
                <a:cs typeface="Dax Offc Pro"/>
              </a:rPr>
              <a:t>A</a:t>
            </a:r>
            <a:endParaRPr sz="2118" dirty="0">
              <a:latin typeface="Dax Offc Pro"/>
              <a:cs typeface="Dax Offc Pro"/>
            </a:endParaRPr>
          </a:p>
        </p:txBody>
      </p:sp>
      <p:sp>
        <p:nvSpPr>
          <p:cNvPr id="9" name="object 9"/>
          <p:cNvSpPr txBox="1"/>
          <p:nvPr/>
        </p:nvSpPr>
        <p:spPr>
          <a:xfrm>
            <a:off x="1734671" y="1158042"/>
            <a:ext cx="7041490" cy="657646"/>
          </a:xfrm>
          <a:prstGeom prst="rect">
            <a:avLst/>
          </a:prstGeom>
        </p:spPr>
        <p:txBody>
          <a:bodyPr vert="horz" wrap="square" lIns="0" tIns="11206" rIns="0" bIns="0" rtlCol="0">
            <a:spAutoFit/>
          </a:bodyPr>
          <a:lstStyle/>
          <a:p>
            <a:r>
              <a:rPr lang="en-US" sz="1400" dirty="0">
                <a:ea typeface="Source Sans Pro"/>
                <a:cs typeface="Calibri"/>
              </a:rPr>
              <a:t>An HSA is an account that gives a consumer more control over saving and paying for healthcare expenses. Designed to work with a High Deductible Health Plan (HDHP), the HSA helps consumers prepare for known and unknown needs, now and in the future.</a:t>
            </a:r>
            <a:r>
              <a:rPr lang="en-US" sz="1400" dirty="0"/>
              <a:t> </a:t>
            </a:r>
          </a:p>
        </p:txBody>
      </p:sp>
      <p:sp>
        <p:nvSpPr>
          <p:cNvPr id="10" name="object 10"/>
          <p:cNvSpPr txBox="1"/>
          <p:nvPr/>
        </p:nvSpPr>
        <p:spPr>
          <a:xfrm>
            <a:off x="367839" y="1985043"/>
            <a:ext cx="4022912" cy="458545"/>
          </a:xfrm>
          <a:prstGeom prst="rect">
            <a:avLst/>
          </a:prstGeom>
          <a:solidFill>
            <a:srgbClr val="0079C1"/>
          </a:solidFill>
        </p:spPr>
        <p:txBody>
          <a:bodyPr vert="horz" wrap="square" lIns="0" tIns="36000" rIns="0" bIns="36000" rtlCol="0" anchor="ctr" anchorCtr="0">
            <a:noAutofit/>
          </a:bodyPr>
          <a:lstStyle/>
          <a:p>
            <a:pPr algn="ctr">
              <a:spcBef>
                <a:spcPts val="560"/>
              </a:spcBef>
            </a:pPr>
            <a:r>
              <a:rPr sz="1765" spc="-9" dirty="0">
                <a:solidFill>
                  <a:srgbClr val="FFFFFF"/>
                </a:solidFill>
                <a:latin typeface="Dax Offc Pro"/>
                <a:cs typeface="Dax Offc Pro"/>
              </a:rPr>
              <a:t>Advantages</a:t>
            </a:r>
            <a:endParaRPr sz="1765" dirty="0">
              <a:latin typeface="Dax Offc Pro"/>
              <a:cs typeface="Dax Offc Pro"/>
            </a:endParaRPr>
          </a:p>
        </p:txBody>
      </p:sp>
      <p:sp>
        <p:nvSpPr>
          <p:cNvPr id="11" name="object 11"/>
          <p:cNvSpPr txBox="1"/>
          <p:nvPr/>
        </p:nvSpPr>
        <p:spPr>
          <a:xfrm>
            <a:off x="401540" y="2472638"/>
            <a:ext cx="4170460" cy="3181414"/>
          </a:xfrm>
          <a:prstGeom prst="rect">
            <a:avLst/>
          </a:prstGeom>
        </p:spPr>
        <p:txBody>
          <a:bodyPr vert="horz" wrap="square" lIns="0" tIns="11206" rIns="0" bIns="0" rtlCol="0">
            <a:spAutoFit/>
          </a:bodyPr>
          <a:lstStyle/>
          <a:p>
            <a:pPr marL="296956" indent="-285750">
              <a:spcBef>
                <a:spcPts val="88"/>
              </a:spcBef>
              <a:buFont typeface="Wingdings" panose="05000000000000000000" pitchFamily="2" charset="2"/>
              <a:buChar char="ü"/>
              <a:tabLst>
                <a:tab pos="262792" algn="l"/>
                <a:tab pos="263352" algn="l"/>
              </a:tabLst>
            </a:pPr>
            <a:r>
              <a:rPr sz="1400" dirty="0">
                <a:latin typeface="Dax Offc Pro"/>
                <a:cs typeface="Dax Offc Pro"/>
              </a:rPr>
              <a:t>HSAs </a:t>
            </a:r>
            <a:r>
              <a:rPr sz="1400" spc="-9" dirty="0">
                <a:latin typeface="Dax Offc Pro"/>
                <a:cs typeface="Dax Offc Pro"/>
              </a:rPr>
              <a:t>are </a:t>
            </a:r>
            <a:r>
              <a:rPr sz="1400" spc="-4" dirty="0">
                <a:latin typeface="Dax Offc Pro"/>
                <a:cs typeface="Dax Offc Pro"/>
              </a:rPr>
              <a:t>triple tax</a:t>
            </a:r>
            <a:r>
              <a:rPr sz="1400" spc="-18" dirty="0">
                <a:latin typeface="Dax Offc Pro"/>
                <a:cs typeface="Dax Offc Pro"/>
              </a:rPr>
              <a:t> </a:t>
            </a:r>
            <a:r>
              <a:rPr sz="1400" spc="-9" dirty="0">
                <a:latin typeface="Dax Offc Pro"/>
                <a:cs typeface="Dax Offc Pro"/>
              </a:rPr>
              <a:t>advantaged:</a:t>
            </a:r>
            <a:endParaRPr sz="1400" dirty="0">
              <a:latin typeface="Dax Offc Pro"/>
              <a:cs typeface="Dax Offc Pro"/>
            </a:endParaRPr>
          </a:p>
          <a:p>
            <a:pPr marL="700390" marR="174821" lvl="1" indent="-91440">
              <a:spcBef>
                <a:spcPts val="882"/>
              </a:spcBef>
              <a:buFont typeface="Wingdings" panose="05000000000000000000" pitchFamily="2" charset="2"/>
              <a:buChar char="ü"/>
              <a:tabLst>
                <a:tab pos="666225" algn="l"/>
                <a:tab pos="666786" algn="l"/>
              </a:tabLst>
            </a:pPr>
            <a:r>
              <a:rPr sz="1400" spc="-9" dirty="0">
                <a:latin typeface="Dax Offc Pro"/>
                <a:cs typeface="Dax Offc Pro"/>
              </a:rPr>
              <a:t>Contributions you make are </a:t>
            </a:r>
            <a:r>
              <a:rPr sz="1400" spc="-4" dirty="0">
                <a:latin typeface="Dax Offc Pro"/>
                <a:cs typeface="Dax Offc Pro"/>
              </a:rPr>
              <a:t>deductible and </a:t>
            </a:r>
            <a:r>
              <a:rPr sz="1400" spc="-9" dirty="0">
                <a:latin typeface="Dax Offc Pro"/>
                <a:cs typeface="Dax Offc Pro"/>
              </a:rPr>
              <a:t>account  </a:t>
            </a:r>
            <a:r>
              <a:rPr sz="1400" spc="-4" dirty="0">
                <a:latin typeface="Dax Offc Pro"/>
                <a:cs typeface="Dax Offc Pro"/>
              </a:rPr>
              <a:t>balances </a:t>
            </a:r>
            <a:r>
              <a:rPr sz="1400" spc="-9" dirty="0">
                <a:latin typeface="Dax Offc Pro"/>
                <a:cs typeface="Dax Offc Pro"/>
              </a:rPr>
              <a:t>grow</a:t>
            </a:r>
            <a:r>
              <a:rPr sz="1400" spc="-31" dirty="0">
                <a:latin typeface="Dax Offc Pro"/>
                <a:cs typeface="Dax Offc Pro"/>
              </a:rPr>
              <a:t> </a:t>
            </a:r>
            <a:r>
              <a:rPr sz="1400" spc="-9" dirty="0">
                <a:latin typeface="Dax Offc Pro"/>
                <a:cs typeface="Dax Offc Pro"/>
              </a:rPr>
              <a:t>tax-free</a:t>
            </a:r>
            <a:r>
              <a:rPr sz="1400" spc="-13" baseline="24305" dirty="0">
                <a:latin typeface="Dax Offc Pro"/>
                <a:cs typeface="Dax Offc Pro"/>
              </a:rPr>
              <a:t>1</a:t>
            </a:r>
            <a:endParaRPr sz="1400" baseline="24305" dirty="0">
              <a:latin typeface="Dax Offc Pro"/>
              <a:cs typeface="Dax Offc Pro"/>
            </a:endParaRPr>
          </a:p>
          <a:p>
            <a:pPr marL="700390" lvl="1" indent="-91440">
              <a:spcBef>
                <a:spcPts val="877"/>
              </a:spcBef>
              <a:buFont typeface="Wingdings" panose="05000000000000000000" pitchFamily="2" charset="2"/>
              <a:buChar char="ü"/>
              <a:tabLst>
                <a:tab pos="666225" algn="l"/>
                <a:tab pos="666786" algn="l"/>
              </a:tabLst>
            </a:pPr>
            <a:r>
              <a:rPr sz="1400" spc="-9" dirty="0">
                <a:latin typeface="Dax Offc Pro"/>
                <a:cs typeface="Dax Offc Pro"/>
              </a:rPr>
              <a:t>Interest </a:t>
            </a:r>
            <a:r>
              <a:rPr sz="1400" spc="-4" dirty="0">
                <a:latin typeface="Dax Offc Pro"/>
                <a:cs typeface="Dax Offc Pro"/>
              </a:rPr>
              <a:t>earned is</a:t>
            </a:r>
            <a:r>
              <a:rPr sz="1400" spc="-31" dirty="0">
                <a:latin typeface="Dax Offc Pro"/>
                <a:cs typeface="Dax Offc Pro"/>
              </a:rPr>
              <a:t> </a:t>
            </a:r>
            <a:r>
              <a:rPr sz="1400" spc="-13" dirty="0">
                <a:latin typeface="Dax Offc Pro"/>
                <a:cs typeface="Dax Offc Pro"/>
              </a:rPr>
              <a:t>tax-free</a:t>
            </a:r>
            <a:r>
              <a:rPr sz="1400" spc="-19" baseline="24305" dirty="0">
                <a:latin typeface="Dax Offc Pro"/>
                <a:cs typeface="Dax Offc Pro"/>
              </a:rPr>
              <a:t>1</a:t>
            </a:r>
            <a:endParaRPr sz="1400" baseline="24305" dirty="0">
              <a:latin typeface="Dax Offc Pro"/>
              <a:cs typeface="Dax Offc Pro"/>
            </a:endParaRPr>
          </a:p>
          <a:p>
            <a:pPr marL="700390" marR="4483" lvl="1" indent="-91440">
              <a:spcBef>
                <a:spcPts val="887"/>
              </a:spcBef>
              <a:buFont typeface="Wingdings" panose="05000000000000000000" pitchFamily="2" charset="2"/>
              <a:buChar char="ü"/>
              <a:tabLst>
                <a:tab pos="666225" algn="l"/>
                <a:tab pos="666786" algn="l"/>
              </a:tabLst>
            </a:pPr>
            <a:r>
              <a:rPr sz="1400" spc="-9" dirty="0">
                <a:latin typeface="Dax Offc Pro"/>
                <a:cs typeface="Dax Offc Pro"/>
              </a:rPr>
              <a:t>Withdrawals </a:t>
            </a:r>
            <a:r>
              <a:rPr sz="1400" spc="-4" dirty="0">
                <a:latin typeface="Dax Offc Pro"/>
                <a:cs typeface="Dax Offc Pro"/>
              </a:rPr>
              <a:t>to </a:t>
            </a:r>
            <a:r>
              <a:rPr sz="1400" spc="-9" dirty="0">
                <a:latin typeface="Dax Offc Pro"/>
                <a:cs typeface="Dax Offc Pro"/>
              </a:rPr>
              <a:t>pay for </a:t>
            </a:r>
            <a:r>
              <a:rPr sz="1400" spc="-4" dirty="0">
                <a:latin typeface="Dax Offc Pro"/>
                <a:cs typeface="Dax Offc Pro"/>
              </a:rPr>
              <a:t>qualified medical </a:t>
            </a:r>
            <a:r>
              <a:rPr sz="1400" spc="-9" dirty="0">
                <a:latin typeface="Dax Offc Pro"/>
                <a:cs typeface="Dax Offc Pro"/>
              </a:rPr>
              <a:t>expenses are </a:t>
            </a:r>
            <a:r>
              <a:rPr sz="1400" spc="-13" dirty="0">
                <a:latin typeface="Dax Offc Pro"/>
                <a:cs typeface="Dax Offc Pro"/>
              </a:rPr>
              <a:t>tax-free</a:t>
            </a:r>
            <a:r>
              <a:rPr sz="1400" spc="-19" baseline="24305" dirty="0">
                <a:latin typeface="Dax Offc Pro"/>
                <a:cs typeface="Dax Offc Pro"/>
              </a:rPr>
              <a:t>1</a:t>
            </a:r>
            <a:endParaRPr dirty="0">
              <a:latin typeface="Times New Roman"/>
              <a:cs typeface="Times New Roman"/>
            </a:endParaRPr>
          </a:p>
          <a:p>
            <a:pPr marL="296956" indent="-285750">
              <a:spcBef>
                <a:spcPts val="1085"/>
              </a:spcBef>
              <a:buFont typeface="Wingdings" panose="05000000000000000000" pitchFamily="2" charset="2"/>
              <a:buChar char="ü"/>
              <a:tabLst>
                <a:tab pos="235336" algn="l"/>
                <a:tab pos="235896" algn="l"/>
              </a:tabLst>
            </a:pPr>
            <a:r>
              <a:rPr sz="1400" spc="-4" dirty="0">
                <a:latin typeface="Dax Offc Pro"/>
                <a:cs typeface="Dax Offc Pro"/>
              </a:rPr>
              <a:t>Balances </a:t>
            </a:r>
            <a:r>
              <a:rPr sz="1400" spc="-9" dirty="0">
                <a:latin typeface="Dax Offc Pro"/>
                <a:cs typeface="Dax Offc Pro"/>
              </a:rPr>
              <a:t>roll over from year </a:t>
            </a:r>
            <a:r>
              <a:rPr sz="1400" spc="-4" dirty="0">
                <a:latin typeface="Dax Offc Pro"/>
                <a:cs typeface="Dax Offc Pro"/>
              </a:rPr>
              <a:t>to</a:t>
            </a:r>
            <a:r>
              <a:rPr sz="1400" spc="-132" dirty="0">
                <a:latin typeface="Dax Offc Pro"/>
                <a:cs typeface="Dax Offc Pro"/>
              </a:rPr>
              <a:t> </a:t>
            </a:r>
            <a:r>
              <a:rPr sz="1400" spc="-9" dirty="0">
                <a:latin typeface="Dax Offc Pro"/>
                <a:cs typeface="Dax Offc Pro"/>
              </a:rPr>
              <a:t>year</a:t>
            </a:r>
            <a:endParaRPr lang="en-US" sz="1400" spc="-9" dirty="0">
              <a:latin typeface="Dax Offc Pro"/>
              <a:cs typeface="Dax Offc Pro"/>
            </a:endParaRPr>
          </a:p>
          <a:p>
            <a:pPr marL="296956" indent="-285750">
              <a:spcBef>
                <a:spcPts val="1085"/>
              </a:spcBef>
              <a:buFont typeface="Wingdings" panose="05000000000000000000" pitchFamily="2" charset="2"/>
              <a:buChar char="ü"/>
              <a:tabLst>
                <a:tab pos="235336" algn="l"/>
                <a:tab pos="235896" algn="l"/>
              </a:tabLst>
            </a:pPr>
            <a:r>
              <a:rPr lang="en-US" sz="1400" spc="-9" dirty="0">
                <a:latin typeface="Dax Offc Pro"/>
                <a:cs typeface="Dax Offc Pro"/>
              </a:rPr>
              <a:t>Funds never expire. They rollover even with a new job or HSA qualified health plan</a:t>
            </a:r>
            <a:endParaRPr lang="en-US" sz="1400" spc="-9" dirty="0">
              <a:highlight>
                <a:srgbClr val="FFFF00"/>
              </a:highlight>
              <a:latin typeface="Dax Offc Pro"/>
              <a:cs typeface="Dax Offc Pro"/>
            </a:endParaRPr>
          </a:p>
          <a:p>
            <a:pPr marL="296956" indent="-285750">
              <a:spcBef>
                <a:spcPts val="1085"/>
              </a:spcBef>
              <a:buFont typeface="Wingdings" panose="05000000000000000000" pitchFamily="2" charset="2"/>
              <a:buChar char="ü"/>
              <a:tabLst>
                <a:tab pos="235336" algn="l"/>
                <a:tab pos="235896" algn="l"/>
              </a:tabLst>
            </a:pPr>
            <a:r>
              <a:rPr lang="en-US" sz="1400" spc="-9" dirty="0">
                <a:latin typeface="Dax Offc Pro"/>
                <a:cs typeface="Dax Offc Pro"/>
              </a:rPr>
              <a:t>HSA funds can be invested</a:t>
            </a:r>
            <a:r>
              <a:rPr lang="en-US" sz="1400" spc="-19" baseline="24305" dirty="0"/>
              <a:t>2</a:t>
            </a:r>
            <a:r>
              <a:rPr lang="en-US" sz="1400" spc="-9" dirty="0">
                <a:latin typeface="Dax Offc Pro"/>
                <a:cs typeface="Dax Offc Pro"/>
              </a:rPr>
              <a:t>, and any earnings grow tax-free</a:t>
            </a:r>
            <a:endParaRPr sz="1400" spc="-19" baseline="24305" dirty="0">
              <a:latin typeface="Dax Offc Pro"/>
            </a:endParaRPr>
          </a:p>
        </p:txBody>
      </p:sp>
      <p:sp>
        <p:nvSpPr>
          <p:cNvPr id="12" name="object 12"/>
          <p:cNvSpPr/>
          <p:nvPr/>
        </p:nvSpPr>
        <p:spPr>
          <a:xfrm>
            <a:off x="4679373" y="2627147"/>
            <a:ext cx="4170461" cy="2782197"/>
          </a:xfrm>
          <a:prstGeom prst="rect">
            <a:avLst/>
          </a:prstGeom>
          <a:blipFill>
            <a:blip r:embed="rId3" cstate="print"/>
            <a:stretch>
              <a:fillRect/>
            </a:stretch>
          </a:blipFill>
        </p:spPr>
        <p:txBody>
          <a:bodyPr wrap="square" lIns="0" tIns="0" rIns="0" bIns="0" rtlCol="0"/>
          <a:lstStyle/>
          <a:p>
            <a:endParaRPr sz="1588"/>
          </a:p>
        </p:txBody>
      </p:sp>
      <p:sp>
        <p:nvSpPr>
          <p:cNvPr id="2" name="Slide Number Placeholder 1">
            <a:extLst>
              <a:ext uri="{FF2B5EF4-FFF2-40B4-BE49-F238E27FC236}">
                <a16:creationId xmlns:a16="http://schemas.microsoft.com/office/drawing/2014/main" id="{DC0ACD68-CDA2-4E54-83B3-FDE3EE8D0E7A}"/>
              </a:ext>
            </a:extLst>
          </p:cNvPr>
          <p:cNvSpPr>
            <a:spLocks noGrp="1"/>
          </p:cNvSpPr>
          <p:nvPr>
            <p:ph type="sldNum" sz="quarter" idx="4"/>
          </p:nvPr>
        </p:nvSpPr>
        <p:spPr/>
        <p:txBody>
          <a:bodyPr/>
          <a:lstStyle/>
          <a:p>
            <a:fld id="{DF409F01-89B3-4841-A2DD-26ACA4A3A9FE}" type="slidenum">
              <a:rPr lang="en-CA" smtClean="0"/>
              <a:pPr/>
              <a:t>2</a:t>
            </a:fld>
            <a:endParaRPr lang="en-CA" dirty="0"/>
          </a:p>
        </p:txBody>
      </p:sp>
    </p:spTree>
    <p:extLst>
      <p:ext uri="{BB962C8B-B14F-4D97-AF65-F5344CB8AC3E}">
        <p14:creationId xmlns:p14="http://schemas.microsoft.com/office/powerpoint/2010/main" val="3665336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bject 7">
            <a:extLst>
              <a:ext uri="{FF2B5EF4-FFF2-40B4-BE49-F238E27FC236}">
                <a16:creationId xmlns:a16="http://schemas.microsoft.com/office/drawing/2014/main" id="{77502928-7FCB-45A0-8E71-3382EE0D9335}"/>
              </a:ext>
            </a:extLst>
          </p:cNvPr>
          <p:cNvSpPr/>
          <p:nvPr/>
        </p:nvSpPr>
        <p:spPr>
          <a:xfrm>
            <a:off x="6038095" y="2076788"/>
            <a:ext cx="2927753" cy="2704424"/>
          </a:xfrm>
          <a:prstGeom prst="rect">
            <a:avLst/>
          </a:prstGeom>
          <a:blipFill>
            <a:blip r:embed="rId2" cstate="print"/>
            <a:stretch>
              <a:fillRect l="-26713" r="-11945"/>
            </a:stretch>
          </a:blipFill>
        </p:spPr>
        <p:txBody>
          <a:bodyPr wrap="square" lIns="0" tIns="0" rIns="0" bIns="0" rtlCol="0"/>
          <a:lstStyle/>
          <a:p>
            <a:endParaRPr/>
          </a:p>
        </p:txBody>
      </p:sp>
      <p:sp>
        <p:nvSpPr>
          <p:cNvPr id="5" name="object 5"/>
          <p:cNvSpPr txBox="1">
            <a:spLocks noGrp="1"/>
          </p:cNvSpPr>
          <p:nvPr>
            <p:ph type="title"/>
          </p:nvPr>
        </p:nvSpPr>
        <p:spPr/>
        <p:txBody>
          <a:bodyPr/>
          <a:lstStyle/>
          <a:p>
            <a:r>
              <a:rPr lang="en-CA" b="1" dirty="0"/>
              <a:t>Advantages of an HSA</a:t>
            </a:r>
          </a:p>
        </p:txBody>
      </p:sp>
      <p:sp>
        <p:nvSpPr>
          <p:cNvPr id="2" name="Slide Number Placeholder 1">
            <a:extLst>
              <a:ext uri="{FF2B5EF4-FFF2-40B4-BE49-F238E27FC236}">
                <a16:creationId xmlns:a16="http://schemas.microsoft.com/office/drawing/2014/main" id="{040A1D36-7E27-43D4-9659-C42A5A64C7A7}"/>
              </a:ext>
            </a:extLst>
          </p:cNvPr>
          <p:cNvSpPr>
            <a:spLocks noGrp="1"/>
          </p:cNvSpPr>
          <p:nvPr>
            <p:ph type="sldNum" sz="quarter" idx="4"/>
          </p:nvPr>
        </p:nvSpPr>
        <p:spPr/>
        <p:txBody>
          <a:bodyPr/>
          <a:lstStyle/>
          <a:p>
            <a:fld id="{DF409F01-89B3-4841-A2DD-26ACA4A3A9FE}" type="slidenum">
              <a:rPr lang="en-CA" smtClean="0"/>
              <a:pPr/>
              <a:t>3</a:t>
            </a:fld>
            <a:endParaRPr lang="en-CA" dirty="0"/>
          </a:p>
        </p:txBody>
      </p:sp>
      <p:pic>
        <p:nvPicPr>
          <p:cNvPr id="7" name="Google Shape;432;p67">
            <a:extLst>
              <a:ext uri="{FF2B5EF4-FFF2-40B4-BE49-F238E27FC236}">
                <a16:creationId xmlns:a16="http://schemas.microsoft.com/office/drawing/2014/main" id="{6A966ED6-1D7C-4E11-B2AF-8BA1F7FA55D5}"/>
              </a:ext>
            </a:extLst>
          </p:cNvPr>
          <p:cNvPicPr preferRelativeResize="0"/>
          <p:nvPr/>
        </p:nvPicPr>
        <p:blipFill>
          <a:blip r:embed="rId3">
            <a:alphaModFix/>
          </a:blip>
          <a:stretch>
            <a:fillRect/>
          </a:stretch>
        </p:blipFill>
        <p:spPr>
          <a:xfrm>
            <a:off x="976144" y="1010962"/>
            <a:ext cx="1005575" cy="960900"/>
          </a:xfrm>
          <a:prstGeom prst="rect">
            <a:avLst/>
          </a:prstGeom>
          <a:noFill/>
          <a:ln>
            <a:noFill/>
          </a:ln>
        </p:spPr>
      </p:pic>
      <p:sp>
        <p:nvSpPr>
          <p:cNvPr id="8" name="Google Shape;429;p67">
            <a:extLst>
              <a:ext uri="{FF2B5EF4-FFF2-40B4-BE49-F238E27FC236}">
                <a16:creationId xmlns:a16="http://schemas.microsoft.com/office/drawing/2014/main" id="{66A6F78D-4258-40BB-AC53-5CE5299A8ACA}"/>
              </a:ext>
            </a:extLst>
          </p:cNvPr>
          <p:cNvSpPr txBox="1">
            <a:spLocks/>
          </p:cNvSpPr>
          <p:nvPr/>
        </p:nvSpPr>
        <p:spPr>
          <a:xfrm>
            <a:off x="488331" y="1896700"/>
            <a:ext cx="1981200" cy="559509"/>
          </a:xfrm>
          <a:prstGeom prst="rect">
            <a:avLst/>
          </a:prstGeom>
          <a:noFill/>
          <a:ln>
            <a:noFill/>
          </a:ln>
        </p:spPr>
        <p:txBody>
          <a:bodyPr spcFirstLastPara="1" vert="horz" wrap="square" lIns="91425" tIns="45700" rIns="91425" bIns="45700" rtlCol="0" anchor="ctr" anchorCtr="0">
            <a:noAutofit/>
          </a:bodyPr>
          <a:lstStyle>
            <a:lvl1pPr marL="225425" indent="-225425" algn="l" defTabSz="457200" rtl="0" eaLnBrk="1" latinLnBrk="0" hangingPunct="1">
              <a:spcBef>
                <a:spcPts val="700"/>
              </a:spcBef>
              <a:buFont typeface="Arial"/>
              <a:buChar char="•"/>
              <a:defRPr sz="1400" kern="1200">
                <a:solidFill>
                  <a:schemeClr val="tx1"/>
                </a:solidFill>
                <a:latin typeface="Arial"/>
                <a:ea typeface="+mn-ea"/>
                <a:cs typeface="Arial"/>
              </a:defRPr>
            </a:lvl1pPr>
            <a:lvl2pPr marL="458788" indent="-228600" algn="l" defTabSz="457200" rtl="0" eaLnBrk="1" latinLnBrk="0" hangingPunct="1">
              <a:spcBef>
                <a:spcPts val="600"/>
              </a:spcBef>
              <a:buFont typeface="Arial"/>
              <a:buChar char="–"/>
              <a:defRPr sz="1200" kern="1200">
                <a:solidFill>
                  <a:schemeClr val="tx1"/>
                </a:solidFill>
                <a:latin typeface="Arial"/>
                <a:ea typeface="+mn-ea"/>
                <a:cs typeface="Arial"/>
              </a:defRPr>
            </a:lvl2pPr>
            <a:lvl3pPr marL="684213" indent="-225425" algn="l" defTabSz="457200" rtl="0" eaLnBrk="1" latinLnBrk="0" hangingPunct="1">
              <a:spcBef>
                <a:spcPts val="600"/>
              </a:spcBef>
              <a:buFont typeface="Arial"/>
              <a:buChar char="•"/>
              <a:defRPr sz="1200" kern="1200">
                <a:solidFill>
                  <a:schemeClr val="tx1"/>
                </a:solidFill>
                <a:latin typeface="Arial"/>
                <a:ea typeface="+mn-ea"/>
                <a:cs typeface="Arial"/>
              </a:defRPr>
            </a:lvl3pPr>
            <a:lvl4pPr marL="917575" indent="-228600" algn="l" defTabSz="457200" rtl="0" eaLnBrk="1" latinLnBrk="0" hangingPunct="1">
              <a:spcBef>
                <a:spcPts val="600"/>
              </a:spcBef>
              <a:buFont typeface="Arial"/>
              <a:buChar char="–"/>
              <a:defRPr sz="1200" kern="1200">
                <a:solidFill>
                  <a:schemeClr val="tx1"/>
                </a:solidFill>
                <a:latin typeface="Arial"/>
                <a:ea typeface="+mn-ea"/>
                <a:cs typeface="Arial"/>
              </a:defRPr>
            </a:lvl4pPr>
            <a:lvl5pPr marL="1143000" indent="-225425" algn="l" defTabSz="457200" rtl="0" eaLnBrk="1" latinLnBrk="0" hangingPunct="1">
              <a:spcBef>
                <a:spcPts val="600"/>
              </a:spcBef>
              <a:buFont typeface="Arial"/>
              <a:buChar char="»"/>
              <a:defRPr sz="1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spcBef>
                <a:spcPts val="0"/>
              </a:spcBef>
              <a:buFont typeface="Arial"/>
              <a:buNone/>
            </a:pPr>
            <a:r>
              <a:rPr lang="en-US" sz="1100" b="1" dirty="0">
                <a:solidFill>
                  <a:srgbClr val="0070C0"/>
                </a:solidFill>
                <a:latin typeface="Dax Offc Pro"/>
                <a:ea typeface="Source Sans Pro"/>
                <a:cs typeface="Calibri"/>
                <a:sym typeface="Source Sans Pro"/>
              </a:rPr>
              <a:t>Specialized bank account just for healthcare expenses</a:t>
            </a:r>
            <a:endParaRPr lang="en-US" sz="1100" b="1" dirty="0">
              <a:solidFill>
                <a:srgbClr val="0070C0"/>
              </a:solidFill>
              <a:latin typeface="Dax Offc Pro"/>
              <a:cs typeface="Calibri"/>
            </a:endParaRPr>
          </a:p>
        </p:txBody>
      </p:sp>
      <p:pic>
        <p:nvPicPr>
          <p:cNvPr id="9" name="Google Shape;430;p67">
            <a:extLst>
              <a:ext uri="{FF2B5EF4-FFF2-40B4-BE49-F238E27FC236}">
                <a16:creationId xmlns:a16="http://schemas.microsoft.com/office/drawing/2014/main" id="{2CF45FC7-D5D3-4108-8ACD-E9EA1626200A}"/>
              </a:ext>
            </a:extLst>
          </p:cNvPr>
          <p:cNvPicPr preferRelativeResize="0"/>
          <p:nvPr/>
        </p:nvPicPr>
        <p:blipFill>
          <a:blip r:embed="rId4">
            <a:alphaModFix/>
          </a:blip>
          <a:stretch>
            <a:fillRect/>
          </a:stretch>
        </p:blipFill>
        <p:spPr>
          <a:xfrm>
            <a:off x="3927831" y="973888"/>
            <a:ext cx="1006149" cy="909544"/>
          </a:xfrm>
          <a:prstGeom prst="rect">
            <a:avLst/>
          </a:prstGeom>
          <a:noFill/>
          <a:ln>
            <a:noFill/>
          </a:ln>
        </p:spPr>
      </p:pic>
      <p:sp>
        <p:nvSpPr>
          <p:cNvPr id="10" name="Google Shape;428;p67">
            <a:extLst>
              <a:ext uri="{FF2B5EF4-FFF2-40B4-BE49-F238E27FC236}">
                <a16:creationId xmlns:a16="http://schemas.microsoft.com/office/drawing/2014/main" id="{B0A73751-0287-4955-B687-AF2A3D1A76C4}"/>
              </a:ext>
            </a:extLst>
          </p:cNvPr>
          <p:cNvSpPr txBox="1">
            <a:spLocks/>
          </p:cNvSpPr>
          <p:nvPr/>
        </p:nvSpPr>
        <p:spPr>
          <a:xfrm>
            <a:off x="3425044" y="1938263"/>
            <a:ext cx="1981200" cy="476382"/>
          </a:xfrm>
          <a:prstGeom prst="rect">
            <a:avLst/>
          </a:prstGeom>
          <a:noFill/>
          <a:ln>
            <a:noFill/>
          </a:ln>
        </p:spPr>
        <p:txBody>
          <a:bodyPr spcFirstLastPara="1" wrap="square" lIns="91425" tIns="45700" rIns="91425" bIns="45700" anchor="ctr" anchorCtr="0">
            <a:noAutofit/>
          </a:bodyPr>
          <a:lstStyle>
            <a:lvl1pPr marL="225425" indent="-225425" algn="l" defTabSz="457200" rtl="0" eaLnBrk="1" latinLnBrk="0" hangingPunct="1">
              <a:spcBef>
                <a:spcPts val="700"/>
              </a:spcBef>
              <a:buFont typeface="Arial"/>
              <a:buChar char="•"/>
              <a:defRPr sz="1400" kern="1200">
                <a:solidFill>
                  <a:schemeClr val="tx1"/>
                </a:solidFill>
                <a:latin typeface="Arial"/>
                <a:ea typeface="+mn-ea"/>
                <a:cs typeface="Arial"/>
              </a:defRPr>
            </a:lvl1pPr>
            <a:lvl2pPr marL="458788" indent="-228600" algn="l" defTabSz="457200" rtl="0" eaLnBrk="1" latinLnBrk="0" hangingPunct="1">
              <a:spcBef>
                <a:spcPts val="600"/>
              </a:spcBef>
              <a:buFont typeface="Arial"/>
              <a:buChar char="–"/>
              <a:defRPr sz="1200" kern="1200">
                <a:solidFill>
                  <a:schemeClr val="tx1"/>
                </a:solidFill>
                <a:latin typeface="Arial"/>
                <a:ea typeface="+mn-ea"/>
                <a:cs typeface="Arial"/>
              </a:defRPr>
            </a:lvl2pPr>
            <a:lvl3pPr marL="684213" indent="-225425" algn="l" defTabSz="457200" rtl="0" eaLnBrk="1" latinLnBrk="0" hangingPunct="1">
              <a:spcBef>
                <a:spcPts val="600"/>
              </a:spcBef>
              <a:buFont typeface="Arial"/>
              <a:buChar char="•"/>
              <a:defRPr sz="1200" kern="1200">
                <a:solidFill>
                  <a:schemeClr val="tx1"/>
                </a:solidFill>
                <a:latin typeface="Arial"/>
                <a:ea typeface="+mn-ea"/>
                <a:cs typeface="Arial"/>
              </a:defRPr>
            </a:lvl3pPr>
            <a:lvl4pPr marL="917575" indent="-228600" algn="l" defTabSz="457200" rtl="0" eaLnBrk="1" latinLnBrk="0" hangingPunct="1">
              <a:spcBef>
                <a:spcPts val="600"/>
              </a:spcBef>
              <a:buFont typeface="Arial"/>
              <a:buChar char="–"/>
              <a:defRPr sz="1200" kern="1200">
                <a:solidFill>
                  <a:schemeClr val="tx1"/>
                </a:solidFill>
                <a:latin typeface="Arial"/>
                <a:ea typeface="+mn-ea"/>
                <a:cs typeface="Arial"/>
              </a:defRPr>
            </a:lvl4pPr>
            <a:lvl5pPr marL="1143000" indent="-225425" algn="l" defTabSz="457200" rtl="0" eaLnBrk="1" latinLnBrk="0" hangingPunct="1">
              <a:spcBef>
                <a:spcPts val="600"/>
              </a:spcBef>
              <a:buFont typeface="Arial"/>
              <a:buChar char="»"/>
              <a:defRPr sz="1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spcBef>
                <a:spcPts val="0"/>
              </a:spcBef>
              <a:buClr>
                <a:srgbClr val="273B47"/>
              </a:buClr>
              <a:buSzPts val="2000"/>
              <a:buFont typeface="Arial"/>
              <a:buNone/>
            </a:pPr>
            <a:r>
              <a:rPr lang="en-US" sz="1100" b="1" dirty="0">
                <a:solidFill>
                  <a:srgbClr val="0070C0"/>
                </a:solidFill>
                <a:latin typeface="Dax Offc Pro"/>
              </a:rPr>
              <a:t>Designed to pair with an HSA-qualified health plan</a:t>
            </a:r>
          </a:p>
        </p:txBody>
      </p:sp>
      <p:pic>
        <p:nvPicPr>
          <p:cNvPr id="11" name="Google Shape;431;p67">
            <a:extLst>
              <a:ext uri="{FF2B5EF4-FFF2-40B4-BE49-F238E27FC236}">
                <a16:creationId xmlns:a16="http://schemas.microsoft.com/office/drawing/2014/main" id="{104F7844-AD59-4872-9678-CDF2FFEE75DC}"/>
              </a:ext>
            </a:extLst>
          </p:cNvPr>
          <p:cNvPicPr preferRelativeResize="0"/>
          <p:nvPr/>
        </p:nvPicPr>
        <p:blipFill>
          <a:blip r:embed="rId5">
            <a:alphaModFix/>
          </a:blip>
          <a:stretch>
            <a:fillRect/>
          </a:stretch>
        </p:blipFill>
        <p:spPr>
          <a:xfrm>
            <a:off x="3962597" y="4184586"/>
            <a:ext cx="936611" cy="868459"/>
          </a:xfrm>
          <a:prstGeom prst="rect">
            <a:avLst/>
          </a:prstGeom>
          <a:noFill/>
          <a:ln>
            <a:noFill/>
          </a:ln>
        </p:spPr>
      </p:pic>
      <p:sp>
        <p:nvSpPr>
          <p:cNvPr id="13" name="Google Shape;427;p67">
            <a:extLst>
              <a:ext uri="{FF2B5EF4-FFF2-40B4-BE49-F238E27FC236}">
                <a16:creationId xmlns:a16="http://schemas.microsoft.com/office/drawing/2014/main" id="{5E68F440-49EB-4F60-8A4E-3E0A7AE450A5}"/>
              </a:ext>
            </a:extLst>
          </p:cNvPr>
          <p:cNvSpPr txBox="1">
            <a:spLocks/>
          </p:cNvSpPr>
          <p:nvPr/>
        </p:nvSpPr>
        <p:spPr>
          <a:xfrm>
            <a:off x="3350656" y="5072897"/>
            <a:ext cx="1981200" cy="476382"/>
          </a:xfrm>
          <a:prstGeom prst="rect">
            <a:avLst/>
          </a:prstGeom>
          <a:noFill/>
          <a:ln>
            <a:noFill/>
          </a:ln>
        </p:spPr>
        <p:txBody>
          <a:bodyPr spcFirstLastPara="1" wrap="square" lIns="91425" tIns="45700" rIns="91425" bIns="45700" anchor="ctr" anchorCtr="0">
            <a:noAutofit/>
          </a:bodyPr>
          <a:lstStyle>
            <a:lvl1pPr marL="225425" indent="-225425" algn="l" defTabSz="457200" rtl="0" eaLnBrk="1" latinLnBrk="0" hangingPunct="1">
              <a:spcBef>
                <a:spcPts val="700"/>
              </a:spcBef>
              <a:buFont typeface="Arial"/>
              <a:buChar char="•"/>
              <a:defRPr sz="1400" kern="1200">
                <a:solidFill>
                  <a:schemeClr val="tx1"/>
                </a:solidFill>
                <a:latin typeface="Arial"/>
                <a:ea typeface="+mn-ea"/>
                <a:cs typeface="Arial"/>
              </a:defRPr>
            </a:lvl1pPr>
            <a:lvl2pPr marL="458788" indent="-228600" algn="l" defTabSz="457200" rtl="0" eaLnBrk="1" latinLnBrk="0" hangingPunct="1">
              <a:spcBef>
                <a:spcPts val="600"/>
              </a:spcBef>
              <a:buFont typeface="Arial"/>
              <a:buChar char="–"/>
              <a:defRPr sz="1200" kern="1200">
                <a:solidFill>
                  <a:schemeClr val="tx1"/>
                </a:solidFill>
                <a:latin typeface="Arial"/>
                <a:ea typeface="+mn-ea"/>
                <a:cs typeface="Arial"/>
              </a:defRPr>
            </a:lvl2pPr>
            <a:lvl3pPr marL="684213" indent="-225425" algn="l" defTabSz="457200" rtl="0" eaLnBrk="1" latinLnBrk="0" hangingPunct="1">
              <a:spcBef>
                <a:spcPts val="600"/>
              </a:spcBef>
              <a:buFont typeface="Arial"/>
              <a:buChar char="•"/>
              <a:defRPr sz="1200" kern="1200">
                <a:solidFill>
                  <a:schemeClr val="tx1"/>
                </a:solidFill>
                <a:latin typeface="Arial"/>
                <a:ea typeface="+mn-ea"/>
                <a:cs typeface="Arial"/>
              </a:defRPr>
            </a:lvl3pPr>
            <a:lvl4pPr marL="917575" indent="-228600" algn="l" defTabSz="457200" rtl="0" eaLnBrk="1" latinLnBrk="0" hangingPunct="1">
              <a:spcBef>
                <a:spcPts val="600"/>
              </a:spcBef>
              <a:buFont typeface="Arial"/>
              <a:buChar char="–"/>
              <a:defRPr sz="1200" kern="1200">
                <a:solidFill>
                  <a:schemeClr val="tx1"/>
                </a:solidFill>
                <a:latin typeface="Arial"/>
                <a:ea typeface="+mn-ea"/>
                <a:cs typeface="Arial"/>
              </a:defRPr>
            </a:lvl4pPr>
            <a:lvl5pPr marL="1143000" indent="-225425" algn="l" defTabSz="457200" rtl="0" eaLnBrk="1" latinLnBrk="0" hangingPunct="1">
              <a:spcBef>
                <a:spcPts val="600"/>
              </a:spcBef>
              <a:buFont typeface="Arial"/>
              <a:buChar char="»"/>
              <a:defRPr sz="1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spcBef>
                <a:spcPts val="0"/>
              </a:spcBef>
              <a:buClr>
                <a:srgbClr val="273B47"/>
              </a:buClr>
              <a:buSzPts val="2000"/>
              <a:buFont typeface="Arial"/>
              <a:buNone/>
            </a:pPr>
            <a:r>
              <a:rPr lang="en-US" sz="1100" b="1" dirty="0">
                <a:solidFill>
                  <a:srgbClr val="0070C0"/>
                </a:solidFill>
                <a:latin typeface="Dax Offc Pro"/>
              </a:rPr>
              <a:t>Save and pay tax-free for out-of-pocket expenses</a:t>
            </a:r>
          </a:p>
        </p:txBody>
      </p:sp>
      <p:pic>
        <p:nvPicPr>
          <p:cNvPr id="14" name="Google Shape;468;p70" descr="A picture containing text&#10;&#10;Description automatically generated">
            <a:extLst>
              <a:ext uri="{FF2B5EF4-FFF2-40B4-BE49-F238E27FC236}">
                <a16:creationId xmlns:a16="http://schemas.microsoft.com/office/drawing/2014/main" id="{B8C2A779-F7BB-4134-8E1F-DCF68C3B5537}"/>
              </a:ext>
            </a:extLst>
          </p:cNvPr>
          <p:cNvPicPr preferRelativeResize="0"/>
          <p:nvPr/>
        </p:nvPicPr>
        <p:blipFill>
          <a:blip r:embed="rId6">
            <a:alphaModFix/>
          </a:blip>
          <a:stretch>
            <a:fillRect/>
          </a:stretch>
        </p:blipFill>
        <p:spPr>
          <a:xfrm>
            <a:off x="1090992" y="2824589"/>
            <a:ext cx="775877" cy="715533"/>
          </a:xfrm>
          <a:prstGeom prst="rect">
            <a:avLst/>
          </a:prstGeom>
          <a:noFill/>
          <a:ln>
            <a:noFill/>
          </a:ln>
        </p:spPr>
      </p:pic>
      <p:sp>
        <p:nvSpPr>
          <p:cNvPr id="15" name="Google Shape;466;p70">
            <a:extLst>
              <a:ext uri="{FF2B5EF4-FFF2-40B4-BE49-F238E27FC236}">
                <a16:creationId xmlns:a16="http://schemas.microsoft.com/office/drawing/2014/main" id="{538A1BE3-1E03-40A2-AFC6-92533425697B}"/>
              </a:ext>
            </a:extLst>
          </p:cNvPr>
          <p:cNvSpPr txBox="1">
            <a:spLocks/>
          </p:cNvSpPr>
          <p:nvPr/>
        </p:nvSpPr>
        <p:spPr>
          <a:xfrm>
            <a:off x="173219" y="3507463"/>
            <a:ext cx="2644912" cy="542610"/>
          </a:xfrm>
          <a:prstGeom prst="rect">
            <a:avLst/>
          </a:prstGeom>
          <a:noFill/>
          <a:ln>
            <a:noFill/>
          </a:ln>
        </p:spPr>
        <p:txBody>
          <a:bodyPr spcFirstLastPara="1" wrap="square" lIns="91425" tIns="45700" rIns="91425" bIns="45700" anchor="ctr" anchorCtr="0">
            <a:noAutofit/>
          </a:bodyPr>
          <a:lstStyle>
            <a:lvl1pPr marL="225425" indent="-225425" algn="l" defTabSz="457200" rtl="0" eaLnBrk="1" latinLnBrk="0" hangingPunct="1">
              <a:spcBef>
                <a:spcPts val="700"/>
              </a:spcBef>
              <a:buFont typeface="Arial"/>
              <a:buChar char="•"/>
              <a:defRPr sz="1400" kern="1200">
                <a:solidFill>
                  <a:schemeClr val="tx1"/>
                </a:solidFill>
                <a:latin typeface="Arial"/>
                <a:ea typeface="+mn-ea"/>
                <a:cs typeface="Arial"/>
              </a:defRPr>
            </a:lvl1pPr>
            <a:lvl2pPr marL="458788" indent="-228600" algn="l" defTabSz="457200" rtl="0" eaLnBrk="1" latinLnBrk="0" hangingPunct="1">
              <a:spcBef>
                <a:spcPts val="600"/>
              </a:spcBef>
              <a:buFont typeface="Arial"/>
              <a:buChar char="–"/>
              <a:defRPr sz="1200" kern="1200">
                <a:solidFill>
                  <a:schemeClr val="tx1"/>
                </a:solidFill>
                <a:latin typeface="Arial"/>
                <a:ea typeface="+mn-ea"/>
                <a:cs typeface="Arial"/>
              </a:defRPr>
            </a:lvl2pPr>
            <a:lvl3pPr marL="684213" indent="-225425" algn="l" defTabSz="457200" rtl="0" eaLnBrk="1" latinLnBrk="0" hangingPunct="1">
              <a:spcBef>
                <a:spcPts val="600"/>
              </a:spcBef>
              <a:buFont typeface="Arial"/>
              <a:buChar char="•"/>
              <a:defRPr sz="1200" kern="1200">
                <a:solidFill>
                  <a:schemeClr val="tx1"/>
                </a:solidFill>
                <a:latin typeface="Arial"/>
                <a:ea typeface="+mn-ea"/>
                <a:cs typeface="Arial"/>
              </a:defRPr>
            </a:lvl3pPr>
            <a:lvl4pPr marL="917575" indent="-228600" algn="l" defTabSz="457200" rtl="0" eaLnBrk="1" latinLnBrk="0" hangingPunct="1">
              <a:spcBef>
                <a:spcPts val="600"/>
              </a:spcBef>
              <a:buFont typeface="Arial"/>
              <a:buChar char="–"/>
              <a:defRPr sz="1200" kern="1200">
                <a:solidFill>
                  <a:schemeClr val="tx1"/>
                </a:solidFill>
                <a:latin typeface="Arial"/>
                <a:ea typeface="+mn-ea"/>
                <a:cs typeface="Arial"/>
              </a:defRPr>
            </a:lvl4pPr>
            <a:lvl5pPr marL="1143000" indent="-225425" algn="l" defTabSz="457200" rtl="0" eaLnBrk="1" latinLnBrk="0" hangingPunct="1">
              <a:spcBef>
                <a:spcPts val="600"/>
              </a:spcBef>
              <a:buFont typeface="Arial"/>
              <a:buChar char="»"/>
              <a:defRPr sz="1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spcBef>
                <a:spcPts val="0"/>
              </a:spcBef>
              <a:buClr>
                <a:schemeClr val="dk1"/>
              </a:buClr>
              <a:buSzPts val="1100"/>
              <a:buNone/>
            </a:pPr>
            <a:r>
              <a:rPr lang="en-US" sz="1100" b="1" dirty="0">
                <a:solidFill>
                  <a:srgbClr val="0070C0"/>
                </a:solidFill>
                <a:latin typeface="Dax Offc Pro"/>
              </a:rPr>
              <a:t>Funds never expire and roll over, even if you switch jobs or insurance</a:t>
            </a:r>
            <a:endParaRPr lang="en-US" sz="1100" dirty="0">
              <a:solidFill>
                <a:srgbClr val="0070C0"/>
              </a:solidFill>
              <a:latin typeface="Dax Offc Pro" panose="020B0504030101020102" pitchFamily="34" charset="0"/>
            </a:endParaRPr>
          </a:p>
        </p:txBody>
      </p:sp>
      <p:pic>
        <p:nvPicPr>
          <p:cNvPr id="16" name="Google Shape;487;p72">
            <a:extLst>
              <a:ext uri="{FF2B5EF4-FFF2-40B4-BE49-F238E27FC236}">
                <a16:creationId xmlns:a16="http://schemas.microsoft.com/office/drawing/2014/main" id="{4B4CFE84-6C46-4349-80A2-57FF690C8C87}"/>
              </a:ext>
            </a:extLst>
          </p:cNvPr>
          <p:cNvPicPr preferRelativeResize="0"/>
          <p:nvPr/>
        </p:nvPicPr>
        <p:blipFill>
          <a:blip r:embed="rId7">
            <a:alphaModFix/>
          </a:blip>
          <a:stretch>
            <a:fillRect/>
          </a:stretch>
        </p:blipFill>
        <p:spPr>
          <a:xfrm>
            <a:off x="3974804" y="2824589"/>
            <a:ext cx="912201" cy="835730"/>
          </a:xfrm>
          <a:prstGeom prst="rect">
            <a:avLst/>
          </a:prstGeom>
          <a:noFill/>
          <a:ln>
            <a:noFill/>
          </a:ln>
        </p:spPr>
      </p:pic>
      <p:sp>
        <p:nvSpPr>
          <p:cNvPr id="18" name="Google Shape;466;p70">
            <a:extLst>
              <a:ext uri="{FF2B5EF4-FFF2-40B4-BE49-F238E27FC236}">
                <a16:creationId xmlns:a16="http://schemas.microsoft.com/office/drawing/2014/main" id="{5C90E3C4-73A0-422E-9CCE-09B73E5B1378}"/>
              </a:ext>
            </a:extLst>
          </p:cNvPr>
          <p:cNvSpPr txBox="1">
            <a:spLocks/>
          </p:cNvSpPr>
          <p:nvPr/>
        </p:nvSpPr>
        <p:spPr>
          <a:xfrm>
            <a:off x="3145115" y="3531261"/>
            <a:ext cx="2571577" cy="562493"/>
          </a:xfrm>
          <a:prstGeom prst="rect">
            <a:avLst/>
          </a:prstGeom>
          <a:noFill/>
          <a:ln>
            <a:noFill/>
          </a:ln>
        </p:spPr>
        <p:txBody>
          <a:bodyPr spcFirstLastPara="1" wrap="square" lIns="91425" tIns="45700" rIns="91425" bIns="45700" anchor="ctr" anchorCtr="0">
            <a:noAutofit/>
          </a:bodyPr>
          <a:lstStyle>
            <a:lvl1pPr marL="225425" indent="-225425" algn="l" defTabSz="457200" rtl="0" eaLnBrk="1" latinLnBrk="0" hangingPunct="1">
              <a:spcBef>
                <a:spcPts val="700"/>
              </a:spcBef>
              <a:buFont typeface="Arial"/>
              <a:buChar char="•"/>
              <a:defRPr sz="1400" kern="1200">
                <a:solidFill>
                  <a:schemeClr val="tx1"/>
                </a:solidFill>
                <a:latin typeface="Arial"/>
                <a:ea typeface="+mn-ea"/>
                <a:cs typeface="Arial"/>
              </a:defRPr>
            </a:lvl1pPr>
            <a:lvl2pPr marL="458788" indent="-228600" algn="l" defTabSz="457200" rtl="0" eaLnBrk="1" latinLnBrk="0" hangingPunct="1">
              <a:spcBef>
                <a:spcPts val="600"/>
              </a:spcBef>
              <a:buFont typeface="Arial"/>
              <a:buChar char="–"/>
              <a:defRPr sz="1200" kern="1200">
                <a:solidFill>
                  <a:schemeClr val="tx1"/>
                </a:solidFill>
                <a:latin typeface="Arial"/>
                <a:ea typeface="+mn-ea"/>
                <a:cs typeface="Arial"/>
              </a:defRPr>
            </a:lvl2pPr>
            <a:lvl3pPr marL="684213" indent="-225425" algn="l" defTabSz="457200" rtl="0" eaLnBrk="1" latinLnBrk="0" hangingPunct="1">
              <a:spcBef>
                <a:spcPts val="600"/>
              </a:spcBef>
              <a:buFont typeface="Arial"/>
              <a:buChar char="•"/>
              <a:defRPr sz="1200" kern="1200">
                <a:solidFill>
                  <a:schemeClr val="tx1"/>
                </a:solidFill>
                <a:latin typeface="Arial"/>
                <a:ea typeface="+mn-ea"/>
                <a:cs typeface="Arial"/>
              </a:defRPr>
            </a:lvl3pPr>
            <a:lvl4pPr marL="917575" indent="-228600" algn="l" defTabSz="457200" rtl="0" eaLnBrk="1" latinLnBrk="0" hangingPunct="1">
              <a:spcBef>
                <a:spcPts val="600"/>
              </a:spcBef>
              <a:buFont typeface="Arial"/>
              <a:buChar char="–"/>
              <a:defRPr sz="1200" kern="1200">
                <a:solidFill>
                  <a:schemeClr val="tx1"/>
                </a:solidFill>
                <a:latin typeface="Arial"/>
                <a:ea typeface="+mn-ea"/>
                <a:cs typeface="Arial"/>
              </a:defRPr>
            </a:lvl4pPr>
            <a:lvl5pPr marL="1143000" indent="-225425" algn="l" defTabSz="457200" rtl="0" eaLnBrk="1" latinLnBrk="0" hangingPunct="1">
              <a:spcBef>
                <a:spcPts val="600"/>
              </a:spcBef>
              <a:buFont typeface="Arial"/>
              <a:buChar char="»"/>
              <a:defRPr sz="1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spcBef>
                <a:spcPts val="0"/>
              </a:spcBef>
              <a:buClr>
                <a:schemeClr val="dk1"/>
              </a:buClr>
              <a:buSzPts val="1100"/>
              <a:buFont typeface="Arial"/>
              <a:buNone/>
            </a:pPr>
            <a:r>
              <a:rPr lang="en-US" sz="1100" b="1" dirty="0">
                <a:solidFill>
                  <a:srgbClr val="0070C0"/>
                </a:solidFill>
                <a:latin typeface="Dax Offc Pro"/>
              </a:rPr>
              <a:t>HSA funds can be invested, and any earnings grow tax-free</a:t>
            </a:r>
          </a:p>
        </p:txBody>
      </p:sp>
      <p:pic>
        <p:nvPicPr>
          <p:cNvPr id="19" name="Google Shape;470;p70" descr="A picture containing text, clock, clipart&#10;&#10;Description automatically generated">
            <a:extLst>
              <a:ext uri="{FF2B5EF4-FFF2-40B4-BE49-F238E27FC236}">
                <a16:creationId xmlns:a16="http://schemas.microsoft.com/office/drawing/2014/main" id="{9CD84C3D-1705-4624-92EE-7E1674241383}"/>
              </a:ext>
            </a:extLst>
          </p:cNvPr>
          <p:cNvPicPr preferRelativeResize="0"/>
          <p:nvPr/>
        </p:nvPicPr>
        <p:blipFill>
          <a:blip r:embed="rId8">
            <a:alphaModFix/>
          </a:blip>
          <a:stretch>
            <a:fillRect/>
          </a:stretch>
        </p:blipFill>
        <p:spPr>
          <a:xfrm>
            <a:off x="1062870" y="4166667"/>
            <a:ext cx="803999" cy="810053"/>
          </a:xfrm>
          <a:prstGeom prst="rect">
            <a:avLst/>
          </a:prstGeom>
          <a:noFill/>
          <a:ln>
            <a:noFill/>
          </a:ln>
        </p:spPr>
      </p:pic>
      <p:sp>
        <p:nvSpPr>
          <p:cNvPr id="20" name="Google Shape;467;p70">
            <a:extLst>
              <a:ext uri="{FF2B5EF4-FFF2-40B4-BE49-F238E27FC236}">
                <a16:creationId xmlns:a16="http://schemas.microsoft.com/office/drawing/2014/main" id="{65EC5F08-3BA8-4524-B07D-F4229C40CB36}"/>
              </a:ext>
            </a:extLst>
          </p:cNvPr>
          <p:cNvSpPr txBox="1">
            <a:spLocks/>
          </p:cNvSpPr>
          <p:nvPr/>
        </p:nvSpPr>
        <p:spPr>
          <a:xfrm>
            <a:off x="274465" y="5162608"/>
            <a:ext cx="2828745" cy="296960"/>
          </a:xfrm>
          <a:prstGeom prst="rect">
            <a:avLst/>
          </a:prstGeom>
          <a:noFill/>
          <a:ln>
            <a:noFill/>
          </a:ln>
        </p:spPr>
        <p:txBody>
          <a:bodyPr spcFirstLastPara="1" wrap="square" lIns="91425" tIns="45700" rIns="91425" bIns="45700" anchor="ctr" anchorCtr="0">
            <a:noAutofit/>
          </a:bodyPr>
          <a:lstStyle>
            <a:lvl1pPr marL="225425" indent="-225425" algn="l" defTabSz="457200" rtl="0" eaLnBrk="1" latinLnBrk="0" hangingPunct="1">
              <a:spcBef>
                <a:spcPts val="700"/>
              </a:spcBef>
              <a:buFont typeface="Arial"/>
              <a:buChar char="•"/>
              <a:defRPr sz="1400" kern="1200">
                <a:solidFill>
                  <a:schemeClr val="tx1"/>
                </a:solidFill>
                <a:latin typeface="Arial"/>
                <a:ea typeface="+mn-ea"/>
                <a:cs typeface="Arial"/>
              </a:defRPr>
            </a:lvl1pPr>
            <a:lvl2pPr marL="458788" indent="-228600" algn="l" defTabSz="457200" rtl="0" eaLnBrk="1" latinLnBrk="0" hangingPunct="1">
              <a:spcBef>
                <a:spcPts val="600"/>
              </a:spcBef>
              <a:buFont typeface="Arial"/>
              <a:buChar char="–"/>
              <a:defRPr sz="1200" kern="1200">
                <a:solidFill>
                  <a:schemeClr val="tx1"/>
                </a:solidFill>
                <a:latin typeface="Arial"/>
                <a:ea typeface="+mn-ea"/>
                <a:cs typeface="Arial"/>
              </a:defRPr>
            </a:lvl2pPr>
            <a:lvl3pPr marL="684213" indent="-225425" algn="l" defTabSz="457200" rtl="0" eaLnBrk="1" latinLnBrk="0" hangingPunct="1">
              <a:spcBef>
                <a:spcPts val="600"/>
              </a:spcBef>
              <a:buFont typeface="Arial"/>
              <a:buChar char="•"/>
              <a:defRPr sz="1200" kern="1200">
                <a:solidFill>
                  <a:schemeClr val="tx1"/>
                </a:solidFill>
                <a:latin typeface="Arial"/>
                <a:ea typeface="+mn-ea"/>
                <a:cs typeface="Arial"/>
              </a:defRPr>
            </a:lvl3pPr>
            <a:lvl4pPr marL="917575" indent="-228600" algn="l" defTabSz="457200" rtl="0" eaLnBrk="1" latinLnBrk="0" hangingPunct="1">
              <a:spcBef>
                <a:spcPts val="600"/>
              </a:spcBef>
              <a:buFont typeface="Arial"/>
              <a:buChar char="–"/>
              <a:defRPr sz="1200" kern="1200">
                <a:solidFill>
                  <a:schemeClr val="tx1"/>
                </a:solidFill>
                <a:latin typeface="Arial"/>
                <a:ea typeface="+mn-ea"/>
                <a:cs typeface="Arial"/>
              </a:defRPr>
            </a:lvl4pPr>
            <a:lvl5pPr marL="1143000" indent="-225425" algn="l" defTabSz="457200" rtl="0" eaLnBrk="1" latinLnBrk="0" hangingPunct="1">
              <a:spcBef>
                <a:spcPts val="600"/>
              </a:spcBef>
              <a:buFont typeface="Arial"/>
              <a:buChar char="»"/>
              <a:defRPr sz="1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Font typeface="Arial"/>
              <a:buNone/>
            </a:pPr>
            <a:r>
              <a:rPr lang="en-US" sz="1100" b="1" dirty="0">
                <a:solidFill>
                  <a:srgbClr val="0070C0"/>
                </a:solidFill>
                <a:latin typeface="Dax Offc Pro"/>
              </a:rPr>
              <a:t>Tax-free contributions, interest, and spending on qualified medical expenses</a:t>
            </a:r>
          </a:p>
        </p:txBody>
      </p:sp>
    </p:spTree>
    <p:extLst>
      <p:ext uri="{BB962C8B-B14F-4D97-AF65-F5344CB8AC3E}">
        <p14:creationId xmlns:p14="http://schemas.microsoft.com/office/powerpoint/2010/main" val="2630473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88758-216B-48B4-BE79-23AC92671895}"/>
              </a:ext>
            </a:extLst>
          </p:cNvPr>
          <p:cNvSpPr>
            <a:spLocks noGrp="1"/>
          </p:cNvSpPr>
          <p:nvPr>
            <p:ph type="title"/>
          </p:nvPr>
        </p:nvSpPr>
        <p:spPr/>
        <p:txBody>
          <a:bodyPr/>
          <a:lstStyle/>
          <a:p>
            <a:r>
              <a:rPr lang="en-US" b="1" dirty="0"/>
              <a:t>What is a qualified medical expense?</a:t>
            </a:r>
            <a:endParaRPr lang="en-CA" b="1" dirty="0"/>
          </a:p>
        </p:txBody>
      </p:sp>
      <p:sp>
        <p:nvSpPr>
          <p:cNvPr id="4" name="Slide Number Placeholder 3">
            <a:extLst>
              <a:ext uri="{FF2B5EF4-FFF2-40B4-BE49-F238E27FC236}">
                <a16:creationId xmlns:a16="http://schemas.microsoft.com/office/drawing/2014/main" id="{DBDFBFEA-9F1E-4E68-A58D-92BD1953F033}"/>
              </a:ext>
            </a:extLst>
          </p:cNvPr>
          <p:cNvSpPr>
            <a:spLocks noGrp="1"/>
          </p:cNvSpPr>
          <p:nvPr>
            <p:ph type="sldNum" sz="quarter" idx="4"/>
          </p:nvPr>
        </p:nvSpPr>
        <p:spPr/>
        <p:txBody>
          <a:bodyPr/>
          <a:lstStyle/>
          <a:p>
            <a:fld id="{DF409F01-89B3-4841-A2DD-26ACA4A3A9FE}" type="slidenum">
              <a:rPr lang="en-CA" smtClean="0"/>
              <a:pPr/>
              <a:t>4</a:t>
            </a:fld>
            <a:endParaRPr lang="en-CA" dirty="0"/>
          </a:p>
        </p:txBody>
      </p:sp>
      <p:pic>
        <p:nvPicPr>
          <p:cNvPr id="5" name="Picture 8">
            <a:extLst>
              <a:ext uri="{FF2B5EF4-FFF2-40B4-BE49-F238E27FC236}">
                <a16:creationId xmlns:a16="http://schemas.microsoft.com/office/drawing/2014/main" id="{1FB6DD1A-ABA8-42F6-8F0E-1F169E0EF5C4}"/>
              </a:ext>
            </a:extLst>
          </p:cNvPr>
          <p:cNvPicPr>
            <a:picLocks noChangeAspect="1"/>
          </p:cNvPicPr>
          <p:nvPr/>
        </p:nvPicPr>
        <p:blipFill>
          <a:blip r:embed="rId2"/>
          <a:stretch>
            <a:fillRect/>
          </a:stretch>
        </p:blipFill>
        <p:spPr>
          <a:xfrm>
            <a:off x="1969222" y="2474896"/>
            <a:ext cx="5091544" cy="1908207"/>
          </a:xfrm>
          <a:prstGeom prst="rect">
            <a:avLst/>
          </a:prstGeom>
        </p:spPr>
      </p:pic>
      <p:sp>
        <p:nvSpPr>
          <p:cNvPr id="6" name="Rectangle 5">
            <a:extLst>
              <a:ext uri="{FF2B5EF4-FFF2-40B4-BE49-F238E27FC236}">
                <a16:creationId xmlns:a16="http://schemas.microsoft.com/office/drawing/2014/main" id="{E8455A91-81DC-407D-A71F-CEF42F7153ED}"/>
              </a:ext>
            </a:extLst>
          </p:cNvPr>
          <p:cNvSpPr/>
          <p:nvPr/>
        </p:nvSpPr>
        <p:spPr>
          <a:xfrm>
            <a:off x="274465" y="1114984"/>
            <a:ext cx="8838667" cy="923330"/>
          </a:xfrm>
          <a:prstGeom prst="rect">
            <a:avLst/>
          </a:prstGeom>
        </p:spPr>
        <p:txBody>
          <a:bodyPr wrap="square" lIns="91440" tIns="45720" rIns="91440" bIns="45720" anchor="t">
            <a:spAutoFit/>
          </a:bodyPr>
          <a:lstStyle/>
          <a:p>
            <a:r>
              <a:rPr lang="en-US" dirty="0">
                <a:solidFill>
                  <a:srgbClr val="0070C0"/>
                </a:solidFill>
                <a:latin typeface="Dax Offc Pro"/>
                <a:ea typeface="Arial"/>
                <a:cs typeface="Arial"/>
                <a:sym typeface="Arial"/>
              </a:rPr>
              <a:t>HSAs are designed to be used for medical expenses. So, what are examples of qualified medical expenses? The list is quite long. Below are just a few of the common types of expenses consumers use their HSAs for.</a:t>
            </a:r>
            <a:endParaRPr lang="en-US" dirty="0">
              <a:solidFill>
                <a:srgbClr val="0070C0"/>
              </a:solidFill>
              <a:latin typeface="Dax Offc Pro" panose="020B0504030101020102" pitchFamily="34" charset="0"/>
              <a:ea typeface="Arial"/>
              <a:cs typeface="Arial"/>
            </a:endParaRPr>
          </a:p>
        </p:txBody>
      </p:sp>
      <p:sp>
        <p:nvSpPr>
          <p:cNvPr id="7" name="Rectangle 6">
            <a:extLst>
              <a:ext uri="{FF2B5EF4-FFF2-40B4-BE49-F238E27FC236}">
                <a16:creationId xmlns:a16="http://schemas.microsoft.com/office/drawing/2014/main" id="{AD5E3AC3-E611-48F3-9F67-01287C853539}"/>
              </a:ext>
            </a:extLst>
          </p:cNvPr>
          <p:cNvSpPr/>
          <p:nvPr/>
        </p:nvSpPr>
        <p:spPr>
          <a:xfrm>
            <a:off x="805547" y="4907938"/>
            <a:ext cx="7418895" cy="646331"/>
          </a:xfrm>
          <a:prstGeom prst="rect">
            <a:avLst/>
          </a:prstGeom>
        </p:spPr>
        <p:txBody>
          <a:bodyPr wrap="square">
            <a:spAutoFit/>
          </a:bodyPr>
          <a:lstStyle/>
          <a:p>
            <a:pPr algn="ctr"/>
            <a:r>
              <a:rPr lang="en-US" dirty="0">
                <a:solidFill>
                  <a:srgbClr val="0070C0"/>
                </a:solidFill>
                <a:latin typeface="Dax Offc Pro" panose="020B0504030101020102" pitchFamily="34" charset="0"/>
              </a:rPr>
              <a:t>The IRS determines what is a qualified medical expense and the list is updated every year. You can find the most recent IRS publication </a:t>
            </a:r>
            <a:r>
              <a:rPr lang="en-US" dirty="0">
                <a:solidFill>
                  <a:srgbClr val="0070C0"/>
                </a:solidFill>
                <a:latin typeface="Dax Offc Pro" panose="020B0504030101020102" pitchFamily="34" charset="0"/>
                <a:hlinkClick r:id="rId3">
                  <a:extLst>
                    <a:ext uri="{A12FA001-AC4F-418D-AE19-62706E023703}">
                      <ahyp:hlinkClr xmlns:ahyp="http://schemas.microsoft.com/office/drawing/2018/hyperlinkcolor" val="tx"/>
                    </a:ext>
                  </a:extLst>
                </a:hlinkClick>
              </a:rPr>
              <a:t>here.</a:t>
            </a:r>
            <a:r>
              <a:rPr lang="en-US" dirty="0">
                <a:solidFill>
                  <a:srgbClr val="0070C0"/>
                </a:solidFill>
                <a:latin typeface="Dax Offc Pro" panose="020B0504030101020102" pitchFamily="34" charset="0"/>
              </a:rPr>
              <a:t> </a:t>
            </a:r>
          </a:p>
        </p:txBody>
      </p:sp>
    </p:spTree>
    <p:extLst>
      <p:ext uri="{BB962C8B-B14F-4D97-AF65-F5344CB8AC3E}">
        <p14:creationId xmlns:p14="http://schemas.microsoft.com/office/powerpoint/2010/main" val="4225997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p:txBody>
          <a:bodyPr/>
          <a:lstStyle/>
          <a:p>
            <a:r>
              <a:rPr lang="en-US" b="1" dirty="0"/>
              <a:t>Not all HSAs are created equal!</a:t>
            </a:r>
          </a:p>
        </p:txBody>
      </p:sp>
      <p:sp>
        <p:nvSpPr>
          <p:cNvPr id="8" name="object 8"/>
          <p:cNvSpPr txBox="1"/>
          <p:nvPr/>
        </p:nvSpPr>
        <p:spPr>
          <a:xfrm>
            <a:off x="274465" y="978054"/>
            <a:ext cx="8481059" cy="287749"/>
          </a:xfrm>
          <a:prstGeom prst="rect">
            <a:avLst/>
          </a:prstGeom>
        </p:spPr>
        <p:txBody>
          <a:bodyPr vert="horz" wrap="square" lIns="0" tIns="10646" rIns="0" bIns="0" rtlCol="0" anchor="t">
            <a:spAutoFit/>
          </a:bodyPr>
          <a:lstStyle/>
          <a:p>
            <a:pPr marL="10795" algn="ctr">
              <a:spcBef>
                <a:spcPts val="84"/>
              </a:spcBef>
            </a:pPr>
            <a:r>
              <a:rPr lang="en-US" b="1" spc="-9" dirty="0">
                <a:solidFill>
                  <a:schemeClr val="accent1"/>
                </a:solidFill>
                <a:latin typeface="Dax Offc Pro"/>
                <a:cs typeface="Dax Offc Pro"/>
              </a:rPr>
              <a:t>The </a:t>
            </a:r>
            <a:r>
              <a:rPr b="1" spc="-9" dirty="0">
                <a:solidFill>
                  <a:schemeClr val="accent1"/>
                </a:solidFill>
                <a:latin typeface="Dax Offc Pro"/>
                <a:cs typeface="Dax Offc Pro"/>
              </a:rPr>
              <a:t>BMO</a:t>
            </a:r>
            <a:r>
              <a:rPr b="1" spc="-4" dirty="0">
                <a:solidFill>
                  <a:schemeClr val="accent1"/>
                </a:solidFill>
                <a:latin typeface="Dax Offc Pro"/>
                <a:cs typeface="Dax Offc Pro"/>
              </a:rPr>
              <a:t> </a:t>
            </a:r>
            <a:r>
              <a:rPr b="1" dirty="0">
                <a:solidFill>
                  <a:schemeClr val="accent1"/>
                </a:solidFill>
                <a:latin typeface="Dax Offc Pro"/>
                <a:cs typeface="Dax Offc Pro"/>
              </a:rPr>
              <a:t>H</a:t>
            </a:r>
            <a:r>
              <a:rPr lang="en-CA" b="1" dirty="0">
                <a:solidFill>
                  <a:schemeClr val="accent1"/>
                </a:solidFill>
                <a:latin typeface="Dax Offc Pro"/>
                <a:cs typeface="Dax Offc Pro"/>
              </a:rPr>
              <a:t>SA,</a:t>
            </a:r>
            <a:r>
              <a:rPr lang="en-US" b="1" dirty="0">
                <a:solidFill>
                  <a:schemeClr val="accent1"/>
                </a:solidFill>
                <a:latin typeface="Dax Offc Pro"/>
                <a:cs typeface="Dax Offc Pro"/>
              </a:rPr>
              <a:t> </a:t>
            </a:r>
            <a:r>
              <a:rPr lang="en-US" b="1" spc="-9" dirty="0">
                <a:solidFill>
                  <a:schemeClr val="accent1"/>
                </a:solidFill>
                <a:latin typeface="Dax Offc Pro"/>
                <a:cs typeface="Dax Offc Pro"/>
              </a:rPr>
              <a:t>delivered by Lively is a </a:t>
            </a:r>
            <a:r>
              <a:rPr b="1" spc="-13" dirty="0">
                <a:solidFill>
                  <a:schemeClr val="accent1"/>
                </a:solidFill>
                <a:latin typeface="Dax Offc Pro"/>
                <a:cs typeface="Dax Offc Pro"/>
              </a:rPr>
              <a:t>great </a:t>
            </a:r>
            <a:r>
              <a:rPr b="1" spc="-9" dirty="0">
                <a:solidFill>
                  <a:schemeClr val="accent1"/>
                </a:solidFill>
                <a:latin typeface="Dax Offc Pro"/>
                <a:cs typeface="Dax Offc Pro"/>
              </a:rPr>
              <a:t>choice </a:t>
            </a:r>
            <a:r>
              <a:rPr lang="en-US" b="1" spc="-9" dirty="0">
                <a:solidFill>
                  <a:schemeClr val="accent1"/>
                </a:solidFill>
                <a:latin typeface="Dax Offc Pro"/>
                <a:cs typeface="Dax Offc Pro"/>
              </a:rPr>
              <a:t>for your</a:t>
            </a:r>
            <a:r>
              <a:rPr b="1" spc="-9" dirty="0">
                <a:solidFill>
                  <a:schemeClr val="accent1"/>
                </a:solidFill>
                <a:latin typeface="Dax Offc Pro"/>
                <a:cs typeface="Dax Offc Pro"/>
              </a:rPr>
              <a:t> </a:t>
            </a:r>
            <a:r>
              <a:rPr b="1" spc="-22" dirty="0">
                <a:solidFill>
                  <a:schemeClr val="accent1"/>
                </a:solidFill>
                <a:latin typeface="Dax Offc Pro"/>
                <a:cs typeface="Dax Offc Pro"/>
              </a:rPr>
              <a:t>company.</a:t>
            </a:r>
            <a:endParaRPr lang="en-US" b="1" dirty="0">
              <a:solidFill>
                <a:schemeClr val="accent1"/>
              </a:solidFill>
              <a:latin typeface="Dax Offc Pro"/>
              <a:cs typeface="Dax Offc Pro"/>
            </a:endParaRPr>
          </a:p>
        </p:txBody>
      </p:sp>
      <p:sp>
        <p:nvSpPr>
          <p:cNvPr id="9" name="object 9"/>
          <p:cNvSpPr/>
          <p:nvPr/>
        </p:nvSpPr>
        <p:spPr>
          <a:xfrm>
            <a:off x="6014301" y="2143266"/>
            <a:ext cx="3062729" cy="3042258"/>
          </a:xfrm>
          <a:prstGeom prst="rect">
            <a:avLst/>
          </a:prstGeom>
          <a:blipFill>
            <a:blip r:embed="rId2" cstate="print"/>
            <a:stretch>
              <a:fillRect/>
            </a:stretch>
          </a:blipFill>
        </p:spPr>
        <p:txBody>
          <a:bodyPr wrap="square" lIns="0" tIns="0" rIns="0" bIns="0" rtlCol="0"/>
          <a:lstStyle/>
          <a:p>
            <a:endParaRPr sz="1588"/>
          </a:p>
        </p:txBody>
      </p:sp>
      <p:sp>
        <p:nvSpPr>
          <p:cNvPr id="2" name="Slide Number Placeholder 1">
            <a:extLst>
              <a:ext uri="{FF2B5EF4-FFF2-40B4-BE49-F238E27FC236}">
                <a16:creationId xmlns:a16="http://schemas.microsoft.com/office/drawing/2014/main" id="{71F8E762-530A-4338-9BB5-8D44E390E14B}"/>
              </a:ext>
            </a:extLst>
          </p:cNvPr>
          <p:cNvSpPr>
            <a:spLocks noGrp="1"/>
          </p:cNvSpPr>
          <p:nvPr>
            <p:ph type="sldNum" sz="quarter" idx="4"/>
          </p:nvPr>
        </p:nvSpPr>
        <p:spPr/>
        <p:txBody>
          <a:bodyPr/>
          <a:lstStyle/>
          <a:p>
            <a:fld id="{DF409F01-89B3-4841-A2DD-26ACA4A3A9FE}" type="slidenum">
              <a:rPr lang="en-CA" smtClean="0"/>
              <a:pPr/>
              <a:t>5</a:t>
            </a:fld>
            <a:endParaRPr lang="en-CA" dirty="0"/>
          </a:p>
        </p:txBody>
      </p:sp>
      <p:sp>
        <p:nvSpPr>
          <p:cNvPr id="3" name="Rectangle 2">
            <a:extLst>
              <a:ext uri="{FF2B5EF4-FFF2-40B4-BE49-F238E27FC236}">
                <a16:creationId xmlns:a16="http://schemas.microsoft.com/office/drawing/2014/main" id="{E989DBE1-FE18-40B3-A462-10DE5423D3E1}"/>
              </a:ext>
            </a:extLst>
          </p:cNvPr>
          <p:cNvSpPr/>
          <p:nvPr/>
        </p:nvSpPr>
        <p:spPr>
          <a:xfrm>
            <a:off x="0" y="1326195"/>
            <a:ext cx="6588354" cy="4185761"/>
          </a:xfrm>
          <a:prstGeom prst="rect">
            <a:avLst/>
          </a:prstGeom>
        </p:spPr>
        <p:txBody>
          <a:bodyPr wrap="square">
            <a:spAutoFit/>
          </a:bodyPr>
          <a:lstStyle/>
          <a:p>
            <a:pPr marL="285750" indent="-285750">
              <a:buFont typeface="Arial" panose="020B0604020202020204" pitchFamily="34" charset="0"/>
              <a:buChar char="•"/>
            </a:pPr>
            <a:r>
              <a:rPr lang="en-US" sz="1400" b="1" dirty="0">
                <a:solidFill>
                  <a:schemeClr val="accent1"/>
                </a:solidFill>
                <a:ea typeface="Arial"/>
                <a:cs typeface="Arial"/>
                <a:sym typeface="Arial"/>
              </a:rPr>
              <a:t>Dedicated customer service </a:t>
            </a:r>
            <a:r>
              <a:rPr lang="en-US" sz="1400" dirty="0">
                <a:solidFill>
                  <a:schemeClr val="accent1"/>
                </a:solidFill>
                <a:ea typeface="Arial"/>
                <a:cs typeface="Arial"/>
                <a:sym typeface="Arial"/>
              </a:rPr>
              <a:t>– a U.S.-based dedicated customer success manager to help from A to Z year-round, regardless of size</a:t>
            </a:r>
            <a:endParaRPr lang="en-US" sz="1400" b="1" dirty="0">
              <a:solidFill>
                <a:schemeClr val="accent1"/>
              </a:solidFill>
              <a:latin typeface="Dax Offc Pro" panose="020B0504030101020102" pitchFamily="34" charset="0"/>
              <a:ea typeface="Arial"/>
              <a:cs typeface="Arial"/>
              <a:sym typeface="Arial"/>
            </a:endParaRPr>
          </a:p>
          <a:p>
            <a:pPr marL="285750" lvl="0" indent="-285750">
              <a:buFont typeface="Arial" panose="020B0604020202020204" pitchFamily="34" charset="0"/>
              <a:buChar char="•"/>
            </a:pPr>
            <a:endParaRPr lang="en-US" sz="1400" b="1" dirty="0">
              <a:solidFill>
                <a:schemeClr val="accent1"/>
              </a:solidFill>
              <a:latin typeface="Dax Offc Pro" panose="020B0504030101020102" pitchFamily="34" charset="0"/>
              <a:ea typeface="Arial"/>
              <a:cs typeface="Arial"/>
              <a:sym typeface="Arial"/>
            </a:endParaRPr>
          </a:p>
          <a:p>
            <a:pPr marL="285750" lvl="0" indent="-285750">
              <a:buFont typeface="Arial" panose="020B0604020202020204" pitchFamily="34" charset="0"/>
              <a:buChar char="•"/>
            </a:pPr>
            <a:r>
              <a:rPr lang="en-US" sz="1400" b="1" dirty="0">
                <a:solidFill>
                  <a:schemeClr val="accent1"/>
                </a:solidFill>
                <a:ea typeface="Arial"/>
                <a:cs typeface="Arial"/>
                <a:sym typeface="Arial"/>
              </a:rPr>
              <a:t>Comprehensive dashboard </a:t>
            </a:r>
            <a:r>
              <a:rPr lang="en-US" sz="1400" dirty="0">
                <a:solidFill>
                  <a:schemeClr val="accent1"/>
                </a:solidFill>
                <a:ea typeface="Arial"/>
                <a:cs typeface="Arial"/>
                <a:sym typeface="Arial"/>
              </a:rPr>
              <a:t>– an intuitive online dashboard to easily manage tasks while not losing sight of the big picture</a:t>
            </a:r>
            <a:endParaRPr lang="en-US" sz="1400" dirty="0">
              <a:solidFill>
                <a:schemeClr val="accent1"/>
              </a:solidFill>
              <a:ea typeface="Arial"/>
              <a:cs typeface="Arial"/>
            </a:endParaRPr>
          </a:p>
          <a:p>
            <a:pPr marL="285750" lvl="0" indent="-285750">
              <a:buFont typeface="Arial" panose="020B0604020202020204" pitchFamily="34" charset="0"/>
              <a:buChar char="•"/>
            </a:pPr>
            <a:endParaRPr lang="en-US" sz="1400" dirty="0">
              <a:solidFill>
                <a:schemeClr val="accent1"/>
              </a:solidFill>
              <a:latin typeface="Dax Offc Pro" panose="020B0504030101020102" pitchFamily="34" charset="0"/>
              <a:ea typeface="Arial"/>
              <a:cs typeface="Arial"/>
              <a:sym typeface="Arial"/>
            </a:endParaRPr>
          </a:p>
          <a:p>
            <a:pPr marL="285750" lvl="0" indent="-285750">
              <a:buFont typeface="Arial" panose="020B0604020202020204" pitchFamily="34" charset="0"/>
              <a:buChar char="•"/>
            </a:pPr>
            <a:r>
              <a:rPr lang="en-US" sz="1400" b="1" dirty="0">
                <a:solidFill>
                  <a:schemeClr val="accent1"/>
                </a:solidFill>
                <a:ea typeface="Arial"/>
                <a:cs typeface="Arial"/>
                <a:sym typeface="Arial"/>
              </a:rPr>
              <a:t>Easy account opening </a:t>
            </a:r>
            <a:r>
              <a:rPr lang="en-US" sz="1400" dirty="0">
                <a:solidFill>
                  <a:schemeClr val="accent1"/>
                </a:solidFill>
                <a:ea typeface="Arial"/>
                <a:cs typeface="Arial"/>
                <a:sym typeface="Arial"/>
              </a:rPr>
              <a:t>– employees receive an e-mail and can quickly open their new account on their own device 100% paper free</a:t>
            </a:r>
            <a:endParaRPr lang="en-US" sz="1400" b="1" dirty="0">
              <a:solidFill>
                <a:schemeClr val="accent1"/>
              </a:solidFill>
              <a:ea typeface="Arial"/>
              <a:cs typeface="Arial"/>
              <a:sym typeface="Arial"/>
            </a:endParaRPr>
          </a:p>
          <a:p>
            <a:pPr lvl="0"/>
            <a:endParaRPr lang="en-US" sz="1400" dirty="0">
              <a:solidFill>
                <a:schemeClr val="accent1"/>
              </a:solidFill>
              <a:latin typeface="Dax Offc Pro" panose="020B0504030101020102" pitchFamily="34" charset="0"/>
              <a:ea typeface="Arial"/>
              <a:cs typeface="Arial"/>
              <a:sym typeface="Arial"/>
            </a:endParaRPr>
          </a:p>
          <a:p>
            <a:pPr marL="285750" lvl="0" indent="-285750">
              <a:buFont typeface="Arial" panose="020B0604020202020204" pitchFamily="34" charset="0"/>
              <a:buChar char="•"/>
            </a:pPr>
            <a:r>
              <a:rPr lang="en-US" sz="1400" b="1" dirty="0">
                <a:solidFill>
                  <a:schemeClr val="accent1"/>
                </a:solidFill>
                <a:ea typeface="Arial"/>
                <a:cs typeface="Arial"/>
                <a:sym typeface="Arial"/>
              </a:rPr>
              <a:t>Multiple upload options </a:t>
            </a:r>
            <a:r>
              <a:rPr lang="en-US" sz="1400" dirty="0">
                <a:solidFill>
                  <a:schemeClr val="accent1"/>
                </a:solidFill>
                <a:ea typeface="Arial"/>
                <a:cs typeface="Arial"/>
                <a:sym typeface="Arial"/>
              </a:rPr>
              <a:t>– create new accounts by manual entry, batch spreadsheet upload or integration to HR software</a:t>
            </a:r>
            <a:endParaRPr lang="en-US" sz="1400" dirty="0">
              <a:solidFill>
                <a:schemeClr val="accent1"/>
              </a:solidFill>
              <a:ea typeface="Arial"/>
              <a:cs typeface="Arial"/>
            </a:endParaRPr>
          </a:p>
          <a:p>
            <a:pPr lvl="0"/>
            <a:endParaRPr lang="en-US" sz="1400" b="1" dirty="0">
              <a:solidFill>
                <a:schemeClr val="accent1"/>
              </a:solidFill>
              <a:latin typeface="Dax Offc Pro" panose="020B0504030101020102" pitchFamily="34" charset="0"/>
              <a:ea typeface="Arial"/>
              <a:cs typeface="Arial"/>
              <a:sym typeface="Arial"/>
            </a:endParaRPr>
          </a:p>
          <a:p>
            <a:pPr marL="285750" indent="-285750">
              <a:buFont typeface="Arial" panose="020B0604020202020204" pitchFamily="34" charset="0"/>
              <a:buChar char="•"/>
            </a:pPr>
            <a:r>
              <a:rPr lang="en-US" sz="1400" b="1" dirty="0">
                <a:solidFill>
                  <a:schemeClr val="accent1"/>
                </a:solidFill>
                <a:ea typeface="Arial"/>
                <a:cs typeface="Arial"/>
                <a:sym typeface="Arial"/>
              </a:rPr>
              <a:t>Batch contribution </a:t>
            </a:r>
            <a:r>
              <a:rPr lang="en-US" sz="1400" dirty="0">
                <a:solidFill>
                  <a:schemeClr val="accent1"/>
                </a:solidFill>
                <a:ea typeface="Arial"/>
                <a:cs typeface="Arial"/>
                <a:sym typeface="Arial"/>
              </a:rPr>
              <a:t>- easily fund accounts with one ACH, no need to fund each individual account   </a:t>
            </a:r>
          </a:p>
          <a:p>
            <a:pPr marL="285750" indent="-285750">
              <a:buFont typeface="Arial" panose="020B0604020202020204" pitchFamily="34" charset="0"/>
              <a:buChar char="•"/>
            </a:pPr>
            <a:endParaRPr lang="en-US" sz="1400" dirty="0">
              <a:solidFill>
                <a:schemeClr val="accent1"/>
              </a:solidFill>
              <a:latin typeface="Dax Offc Pro" panose="020B0504030101020102" pitchFamily="34" charset="0"/>
              <a:ea typeface="Arial"/>
              <a:cs typeface="Arial"/>
            </a:endParaRPr>
          </a:p>
          <a:p>
            <a:pPr marL="285750" lvl="0" indent="-285750">
              <a:buFont typeface="Arial" panose="020B0604020202020204" pitchFamily="34" charset="0"/>
              <a:buChar char="•"/>
            </a:pPr>
            <a:r>
              <a:rPr lang="en-US" sz="1400" b="1" dirty="0">
                <a:solidFill>
                  <a:schemeClr val="accent1"/>
                </a:solidFill>
                <a:ea typeface="Arial"/>
                <a:cs typeface="Arial"/>
                <a:sym typeface="Arial"/>
              </a:rPr>
              <a:t>Reporting</a:t>
            </a:r>
            <a:r>
              <a:rPr lang="en-US" sz="1400" dirty="0">
                <a:solidFill>
                  <a:schemeClr val="accent1"/>
                </a:solidFill>
                <a:ea typeface="Arial"/>
                <a:cs typeface="Arial"/>
                <a:sym typeface="Arial"/>
              </a:rPr>
              <a:t> – easily create reports to monitor employee enrollment, contributions, and more</a:t>
            </a:r>
            <a:endParaRPr lang="en-US" sz="1400" dirty="0">
              <a:solidFill>
                <a:schemeClr val="accent1"/>
              </a:solidFill>
              <a:ea typeface="Arial"/>
              <a:cs typeface="Arial"/>
            </a:endParaRPr>
          </a:p>
          <a:p>
            <a:pPr marL="285750" lvl="0" indent="-285750">
              <a:buFont typeface="Arial" panose="020B0604020202020204" pitchFamily="34" charset="0"/>
              <a:buChar char="•"/>
            </a:pPr>
            <a:endParaRPr lang="en-US" sz="1400" dirty="0">
              <a:solidFill>
                <a:schemeClr val="accent1"/>
              </a:solidFill>
              <a:latin typeface="Dax Offc Pro" panose="020B0504030101020102" pitchFamily="34" charset="0"/>
              <a:ea typeface="Arial"/>
              <a:cs typeface="Arial"/>
              <a:sym typeface="Arial"/>
            </a:endParaRPr>
          </a:p>
          <a:p>
            <a:pPr marL="285750" indent="-285750">
              <a:buFont typeface="Arial" panose="020B0604020202020204" pitchFamily="34" charset="0"/>
              <a:buChar char="•"/>
            </a:pPr>
            <a:r>
              <a:rPr lang="en-US" sz="1400" b="1" dirty="0">
                <a:solidFill>
                  <a:schemeClr val="accent1"/>
                </a:solidFill>
                <a:ea typeface="Arial"/>
                <a:cs typeface="Arial"/>
                <a:sym typeface="Arial"/>
              </a:rPr>
              <a:t>Simplified pricing </a:t>
            </a:r>
            <a:r>
              <a:rPr lang="en-US" sz="1400" dirty="0">
                <a:solidFill>
                  <a:schemeClr val="accent1"/>
                </a:solidFill>
                <a:ea typeface="Arial"/>
                <a:cs typeface="Arial"/>
                <a:sym typeface="Arial"/>
              </a:rPr>
              <a:t>– a flat monthly fee based on the number of enrolled accounts</a:t>
            </a:r>
            <a:endParaRPr lang="en-US" sz="1400" dirty="0">
              <a:solidFill>
                <a:schemeClr val="accent1"/>
              </a:solidFill>
              <a:latin typeface="Dax Offc Pro" panose="020B0504030101020102" pitchFamily="34" charset="0"/>
              <a:ea typeface="Arial"/>
              <a:cs typeface="Arial"/>
            </a:endParaRPr>
          </a:p>
        </p:txBody>
      </p:sp>
      <p:sp>
        <p:nvSpPr>
          <p:cNvPr id="4" name="Rectangle 3">
            <a:extLst>
              <a:ext uri="{FF2B5EF4-FFF2-40B4-BE49-F238E27FC236}">
                <a16:creationId xmlns:a16="http://schemas.microsoft.com/office/drawing/2014/main" id="{F5D456BF-FFCE-4F52-844F-00C9476E80FB}"/>
              </a:ext>
            </a:extLst>
          </p:cNvPr>
          <p:cNvSpPr/>
          <p:nvPr/>
        </p:nvSpPr>
        <p:spPr>
          <a:xfrm>
            <a:off x="274465" y="5703687"/>
            <a:ext cx="4572000" cy="348685"/>
          </a:xfrm>
          <a:prstGeom prst="rect">
            <a:avLst/>
          </a:prstGeom>
        </p:spPr>
        <p:txBody>
          <a:bodyPr>
            <a:spAutoFit/>
          </a:bodyPr>
          <a:lstStyle/>
          <a:p>
            <a:pPr>
              <a:lnSpc>
                <a:spcPct val="107000"/>
              </a:lnSpc>
              <a:spcAft>
                <a:spcPts val="800"/>
              </a:spcAft>
            </a:pPr>
            <a:r>
              <a:rPr lang="en-CA" sz="790" dirty="0">
                <a:latin typeface="Dax Offc Pro" panose="020B0504030101020102" pitchFamily="34" charset="0"/>
                <a:ea typeface="Dax Offc Pro" panose="020B0504030101020102" pitchFamily="34" charset="0"/>
                <a:cs typeface="Dax Offc Pro" panose="020B0504030101020102" pitchFamily="34" charset="0"/>
              </a:rPr>
              <a:t>BMO Health Savings Account delivered by Lively is provided by Lively Inc and is subject to their approval. Accounts are provided by Lively Inc., which is not affiliated with BMO Harris Bank.</a:t>
            </a:r>
            <a:endParaRPr lang="en-CA" sz="79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09421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9C0576-628D-4E30-9B6B-B04B78CC7754}"/>
              </a:ext>
            </a:extLst>
          </p:cNvPr>
          <p:cNvPicPr>
            <a:picLocks noChangeAspect="1"/>
          </p:cNvPicPr>
          <p:nvPr/>
        </p:nvPicPr>
        <p:blipFill rotWithShape="1">
          <a:blip r:embed="rId2"/>
          <a:srcRect l="34103" t="1766" r="20333" b="3962"/>
          <a:stretch/>
        </p:blipFill>
        <p:spPr>
          <a:xfrm>
            <a:off x="6570483" y="2051905"/>
            <a:ext cx="2443180" cy="3359991"/>
          </a:xfrm>
          <a:prstGeom prst="rect">
            <a:avLst/>
          </a:prstGeom>
        </p:spPr>
      </p:pic>
      <p:sp>
        <p:nvSpPr>
          <p:cNvPr id="6" name="object 6"/>
          <p:cNvSpPr txBox="1">
            <a:spLocks noGrp="1"/>
          </p:cNvSpPr>
          <p:nvPr>
            <p:ph type="title"/>
          </p:nvPr>
        </p:nvSpPr>
        <p:spPr/>
        <p:txBody>
          <a:bodyPr/>
          <a:lstStyle/>
          <a:p>
            <a:r>
              <a:rPr lang="en-US" b="1" dirty="0"/>
              <a:t>Not all HSAs are created equal!</a:t>
            </a:r>
          </a:p>
        </p:txBody>
      </p:sp>
      <p:sp>
        <p:nvSpPr>
          <p:cNvPr id="2" name="Slide Number Placeholder 1">
            <a:extLst>
              <a:ext uri="{FF2B5EF4-FFF2-40B4-BE49-F238E27FC236}">
                <a16:creationId xmlns:a16="http://schemas.microsoft.com/office/drawing/2014/main" id="{C6F98E51-67A9-4E09-8609-4B36F065431B}"/>
              </a:ext>
            </a:extLst>
          </p:cNvPr>
          <p:cNvSpPr>
            <a:spLocks noGrp="1"/>
          </p:cNvSpPr>
          <p:nvPr>
            <p:ph type="sldNum" sz="quarter" idx="4"/>
          </p:nvPr>
        </p:nvSpPr>
        <p:spPr/>
        <p:txBody>
          <a:bodyPr/>
          <a:lstStyle/>
          <a:p>
            <a:fld id="{DF409F01-89B3-4841-A2DD-26ACA4A3A9FE}" type="slidenum">
              <a:rPr lang="en-CA" smtClean="0"/>
              <a:pPr/>
              <a:t>6</a:t>
            </a:fld>
            <a:endParaRPr lang="en-CA" dirty="0"/>
          </a:p>
        </p:txBody>
      </p:sp>
      <p:sp>
        <p:nvSpPr>
          <p:cNvPr id="11" name="object 8">
            <a:extLst>
              <a:ext uri="{FF2B5EF4-FFF2-40B4-BE49-F238E27FC236}">
                <a16:creationId xmlns:a16="http://schemas.microsoft.com/office/drawing/2014/main" id="{4157E90C-CB63-42F5-86CC-87A9EFCBC8BA}"/>
              </a:ext>
            </a:extLst>
          </p:cNvPr>
          <p:cNvSpPr txBox="1"/>
          <p:nvPr/>
        </p:nvSpPr>
        <p:spPr>
          <a:xfrm>
            <a:off x="274465" y="978054"/>
            <a:ext cx="8481059" cy="287749"/>
          </a:xfrm>
          <a:prstGeom prst="rect">
            <a:avLst/>
          </a:prstGeom>
        </p:spPr>
        <p:txBody>
          <a:bodyPr vert="horz" wrap="square" lIns="0" tIns="10646" rIns="0" bIns="0" rtlCol="0">
            <a:spAutoFit/>
          </a:bodyPr>
          <a:lstStyle/>
          <a:p>
            <a:pPr marL="11206" algn="ctr">
              <a:spcBef>
                <a:spcPts val="84"/>
              </a:spcBef>
            </a:pPr>
            <a:r>
              <a:rPr lang="en-US" b="1" spc="-9" dirty="0">
                <a:solidFill>
                  <a:schemeClr val="accent1"/>
                </a:solidFill>
                <a:latin typeface="Dax Offc Pro"/>
                <a:cs typeface="Dax Offc Pro"/>
              </a:rPr>
              <a:t>The </a:t>
            </a:r>
            <a:r>
              <a:rPr b="1" spc="-9" dirty="0">
                <a:solidFill>
                  <a:schemeClr val="accent1"/>
                </a:solidFill>
                <a:latin typeface="Dax Offc Pro"/>
                <a:cs typeface="Dax Offc Pro"/>
              </a:rPr>
              <a:t>BMO</a:t>
            </a:r>
            <a:r>
              <a:rPr b="1" spc="-4" dirty="0">
                <a:solidFill>
                  <a:schemeClr val="accent1"/>
                </a:solidFill>
                <a:latin typeface="Dax Offc Pro"/>
                <a:cs typeface="Dax Offc Pro"/>
              </a:rPr>
              <a:t> </a:t>
            </a:r>
            <a:r>
              <a:rPr b="1" dirty="0">
                <a:solidFill>
                  <a:schemeClr val="accent1"/>
                </a:solidFill>
                <a:latin typeface="Dax Offc Pro"/>
                <a:cs typeface="Dax Offc Pro"/>
              </a:rPr>
              <a:t>H</a:t>
            </a:r>
            <a:r>
              <a:rPr lang="en-CA" b="1" dirty="0">
                <a:solidFill>
                  <a:schemeClr val="accent1"/>
                </a:solidFill>
                <a:latin typeface="Dax Offc Pro"/>
                <a:cs typeface="Dax Offc Pro"/>
              </a:rPr>
              <a:t>SA,</a:t>
            </a:r>
            <a:r>
              <a:rPr lang="en-US" b="1" dirty="0">
                <a:solidFill>
                  <a:schemeClr val="accent1"/>
                </a:solidFill>
                <a:latin typeface="Dax Offc Pro"/>
                <a:cs typeface="Dax Offc Pro"/>
              </a:rPr>
              <a:t> </a:t>
            </a:r>
            <a:r>
              <a:rPr lang="en-US" b="1" spc="-9" dirty="0">
                <a:solidFill>
                  <a:schemeClr val="accent1"/>
                </a:solidFill>
                <a:latin typeface="Dax Offc Pro"/>
                <a:cs typeface="Dax Offc Pro"/>
              </a:rPr>
              <a:t>delivered by Lively is a </a:t>
            </a:r>
            <a:r>
              <a:rPr b="1" spc="-13" dirty="0">
                <a:solidFill>
                  <a:schemeClr val="accent1"/>
                </a:solidFill>
                <a:latin typeface="Dax Offc Pro"/>
                <a:cs typeface="Dax Offc Pro"/>
              </a:rPr>
              <a:t>great </a:t>
            </a:r>
            <a:r>
              <a:rPr b="1" spc="-9" dirty="0">
                <a:solidFill>
                  <a:schemeClr val="accent1"/>
                </a:solidFill>
                <a:latin typeface="Dax Offc Pro"/>
                <a:cs typeface="Dax Offc Pro"/>
              </a:rPr>
              <a:t>choice your </a:t>
            </a:r>
            <a:r>
              <a:rPr lang="en-US" b="1" spc="-22" dirty="0">
                <a:solidFill>
                  <a:schemeClr val="accent1"/>
                </a:solidFill>
                <a:latin typeface="Dax Offc Pro"/>
                <a:cs typeface="Dax Offc Pro"/>
              </a:rPr>
              <a:t>employees</a:t>
            </a:r>
            <a:endParaRPr b="1" dirty="0">
              <a:solidFill>
                <a:schemeClr val="accent1"/>
              </a:solidFill>
              <a:latin typeface="Dax Offc Pro"/>
              <a:cs typeface="Dax Offc Pro"/>
            </a:endParaRPr>
          </a:p>
        </p:txBody>
      </p:sp>
      <p:sp>
        <p:nvSpPr>
          <p:cNvPr id="13" name="Rectangle 12">
            <a:extLst>
              <a:ext uri="{FF2B5EF4-FFF2-40B4-BE49-F238E27FC236}">
                <a16:creationId xmlns:a16="http://schemas.microsoft.com/office/drawing/2014/main" id="{91912FE6-FE69-4FCC-9B17-DBCAB67C6312}"/>
              </a:ext>
            </a:extLst>
          </p:cNvPr>
          <p:cNvSpPr/>
          <p:nvPr/>
        </p:nvSpPr>
        <p:spPr>
          <a:xfrm>
            <a:off x="74413" y="1283736"/>
            <a:ext cx="6496070" cy="5216813"/>
          </a:xfrm>
          <a:prstGeom prst="rect">
            <a:avLst/>
          </a:prstGeom>
        </p:spPr>
        <p:txBody>
          <a:bodyPr wrap="square" lIns="91440" tIns="45720" rIns="91440" bIns="45720" anchor="t">
            <a:spAutoFit/>
          </a:bodyPr>
          <a:lstStyle/>
          <a:p>
            <a:pPr marL="285750" lvl="0" indent="-285750">
              <a:buFont typeface="Arial" panose="020B0604020202020204" pitchFamily="34" charset="0"/>
              <a:buChar char="•"/>
            </a:pPr>
            <a:r>
              <a:rPr lang="en-US" sz="1400" b="1" dirty="0">
                <a:solidFill>
                  <a:schemeClr val="accent1"/>
                </a:solidFill>
                <a:latin typeface="Dax Offc Pro"/>
                <a:ea typeface="Arial"/>
                <a:cs typeface="Arial"/>
                <a:sym typeface="Arial"/>
              </a:rPr>
              <a:t>Fee-free </a:t>
            </a:r>
            <a:r>
              <a:rPr lang="en-US" sz="1400" dirty="0">
                <a:solidFill>
                  <a:schemeClr val="accent1"/>
                </a:solidFill>
                <a:latin typeface="Dax Offc Pro"/>
                <a:ea typeface="Arial"/>
                <a:cs typeface="Arial"/>
                <a:sym typeface="Arial"/>
              </a:rPr>
              <a:t>– no monthly fee or minimum balance requirement. As well as no fees for common items like new debit cards or paper statements. </a:t>
            </a:r>
            <a:endParaRPr lang="en-US" sz="1400" dirty="0">
              <a:solidFill>
                <a:schemeClr val="accent1"/>
              </a:solidFill>
              <a:latin typeface="Calibri"/>
              <a:cs typeface="Calibri"/>
            </a:endParaRPr>
          </a:p>
          <a:p>
            <a:pPr>
              <a:spcBef>
                <a:spcPct val="0"/>
              </a:spcBef>
            </a:pPr>
            <a:endParaRPr lang="en-US" sz="1400" dirty="0">
              <a:solidFill>
                <a:schemeClr val="accent1"/>
              </a:solidFill>
              <a:latin typeface="Dax Offc Pro"/>
              <a:ea typeface="Arial"/>
              <a:cs typeface="Arial"/>
            </a:endParaRPr>
          </a:p>
          <a:p>
            <a:pPr marL="285750" indent="-285750">
              <a:buFont typeface="Arial" panose="020B0604020202020204" pitchFamily="34" charset="0"/>
              <a:buChar char="•"/>
            </a:pPr>
            <a:r>
              <a:rPr lang="en-US" sz="1400" b="1" dirty="0">
                <a:solidFill>
                  <a:schemeClr val="accent1"/>
                </a:solidFill>
                <a:latin typeface="Dax Offc Pro"/>
                <a:ea typeface="Arial"/>
                <a:cs typeface="Arial"/>
                <a:sym typeface="Arial"/>
              </a:rPr>
              <a:t>Account management dashboard </a:t>
            </a:r>
            <a:r>
              <a:rPr lang="en-US" sz="1400" dirty="0">
                <a:solidFill>
                  <a:schemeClr val="accent1"/>
                </a:solidFill>
                <a:latin typeface="Dax Offc Pro"/>
                <a:ea typeface="Arial"/>
                <a:cs typeface="Arial"/>
                <a:sym typeface="Arial"/>
              </a:rPr>
              <a:t>– easily manage all aspects of the HSA via Lively’s website or mobile app</a:t>
            </a:r>
            <a:endParaRPr lang="en-US" sz="1400" dirty="0">
              <a:solidFill>
                <a:schemeClr val="accent1"/>
              </a:solidFill>
              <a:latin typeface="Dax Offc Pro"/>
              <a:ea typeface="Arial"/>
              <a:cs typeface="Arial"/>
            </a:endParaRPr>
          </a:p>
          <a:p>
            <a:pPr>
              <a:spcBef>
                <a:spcPct val="0"/>
              </a:spcBef>
            </a:pPr>
            <a:endParaRPr lang="en-US" sz="1400" b="1" dirty="0">
              <a:solidFill>
                <a:schemeClr val="accent1"/>
              </a:solidFill>
              <a:latin typeface="Dax Offc Pro"/>
              <a:ea typeface="Arial"/>
              <a:cs typeface="Arial"/>
            </a:endParaRPr>
          </a:p>
          <a:p>
            <a:pPr marL="285750" indent="-285750">
              <a:buFont typeface="Arial" panose="020B0604020202020204" pitchFamily="34" charset="0"/>
              <a:buChar char="•"/>
            </a:pPr>
            <a:r>
              <a:rPr lang="en-US" sz="1400" b="1" dirty="0">
                <a:solidFill>
                  <a:schemeClr val="accent1"/>
                </a:solidFill>
                <a:latin typeface="Dax Offc Pro"/>
                <a:ea typeface="Arial"/>
                <a:cs typeface="Arial"/>
                <a:sym typeface="Arial"/>
              </a:rPr>
              <a:t>HSA debit card </a:t>
            </a:r>
            <a:r>
              <a:rPr lang="en-US" sz="1400" dirty="0">
                <a:solidFill>
                  <a:schemeClr val="accent1"/>
                </a:solidFill>
                <a:latin typeface="Dax Offc Pro"/>
                <a:ea typeface="Arial"/>
                <a:cs typeface="Arial"/>
                <a:sym typeface="Arial"/>
              </a:rPr>
              <a:t>– easily pay for qualified medical expenses directly at the point of sale</a:t>
            </a:r>
            <a:endParaRPr lang="en-US" sz="1400" dirty="0">
              <a:solidFill>
                <a:schemeClr val="accent1"/>
              </a:solidFill>
              <a:latin typeface="Dax Offc Pro"/>
              <a:ea typeface="Arial"/>
              <a:cs typeface="Arial"/>
            </a:endParaRPr>
          </a:p>
          <a:p>
            <a:pPr marL="285750" indent="-285750">
              <a:buFont typeface="Arial" panose="020B0604020202020204" pitchFamily="34" charset="0"/>
              <a:buChar char="•"/>
            </a:pPr>
            <a:endParaRPr lang="en-US" sz="1400" b="1" dirty="0">
              <a:solidFill>
                <a:schemeClr val="accent1"/>
              </a:solidFill>
              <a:latin typeface="Dax Offc Pro"/>
              <a:ea typeface="Arial"/>
              <a:cs typeface="Arial"/>
            </a:endParaRPr>
          </a:p>
          <a:p>
            <a:pPr marL="285750" lvl="0" indent="-285750">
              <a:buFont typeface="Arial" panose="020B0604020202020204" pitchFamily="34" charset="0"/>
              <a:buChar char="•"/>
            </a:pPr>
            <a:r>
              <a:rPr lang="en-US" sz="1400" b="1" dirty="0">
                <a:solidFill>
                  <a:schemeClr val="accent1"/>
                </a:solidFill>
                <a:latin typeface="Dax Offc Pro"/>
                <a:ea typeface="Arial"/>
                <a:cs typeface="Arial"/>
                <a:sym typeface="Arial"/>
              </a:rPr>
              <a:t>Deductible tracker </a:t>
            </a:r>
            <a:r>
              <a:rPr lang="en-US" sz="1400" dirty="0">
                <a:solidFill>
                  <a:schemeClr val="accent1"/>
                </a:solidFill>
                <a:latin typeface="Dax Offc Pro"/>
                <a:ea typeface="Arial"/>
                <a:cs typeface="Arial"/>
                <a:sym typeface="Arial"/>
              </a:rPr>
              <a:t>– connect a health plan and track spending against your deductible</a:t>
            </a:r>
            <a:endParaRPr lang="en-US" sz="1400" dirty="0">
              <a:solidFill>
                <a:schemeClr val="accent1"/>
              </a:solidFill>
              <a:latin typeface="Dax Offc Pro"/>
              <a:ea typeface="Arial"/>
              <a:cs typeface="Arial"/>
            </a:endParaRPr>
          </a:p>
          <a:p>
            <a:pPr>
              <a:spcBef>
                <a:spcPct val="0"/>
              </a:spcBef>
            </a:pPr>
            <a:endParaRPr lang="en-US" sz="1400" dirty="0">
              <a:solidFill>
                <a:schemeClr val="accent1"/>
              </a:solidFill>
              <a:latin typeface="Dax Offc Pro"/>
              <a:ea typeface="Arial"/>
              <a:cs typeface="Arial"/>
            </a:endParaRPr>
          </a:p>
          <a:p>
            <a:pPr marL="285750" indent="-285750">
              <a:buFont typeface="Arial" panose="020B0604020202020204" pitchFamily="34" charset="0"/>
              <a:buChar char="•"/>
            </a:pPr>
            <a:r>
              <a:rPr lang="en-US" sz="1400" b="1" dirty="0">
                <a:solidFill>
                  <a:schemeClr val="accent1"/>
                </a:solidFill>
                <a:latin typeface="Dax Offc Pro"/>
                <a:ea typeface="Arial"/>
                <a:cs typeface="Arial"/>
                <a:sym typeface="Arial"/>
              </a:rPr>
              <a:t>Expense scout </a:t>
            </a:r>
            <a:r>
              <a:rPr lang="en-US" sz="1400" dirty="0">
                <a:solidFill>
                  <a:schemeClr val="accent1"/>
                </a:solidFill>
                <a:latin typeface="Dax Offc Pro"/>
                <a:ea typeface="Arial"/>
                <a:cs typeface="Arial"/>
                <a:sym typeface="Arial"/>
              </a:rPr>
              <a:t>– automatically catch eligible expenses from linked accounts and cards to identify potential eligible expenses for reimbursement </a:t>
            </a:r>
            <a:endParaRPr lang="en-US" sz="1400" dirty="0">
              <a:solidFill>
                <a:schemeClr val="accent1"/>
              </a:solidFill>
              <a:latin typeface="Dax Offc Pro" panose="020B0504030101020102" pitchFamily="34" charset="0"/>
              <a:ea typeface="Arial"/>
              <a:cs typeface="Arial"/>
            </a:endParaRPr>
          </a:p>
          <a:p>
            <a:pPr>
              <a:spcBef>
                <a:spcPct val="0"/>
              </a:spcBef>
            </a:pPr>
            <a:endParaRPr lang="en-US" sz="1400" dirty="0">
              <a:solidFill>
                <a:schemeClr val="accent1"/>
              </a:solidFill>
              <a:latin typeface="Dax Offc Pro" panose="020B0504030101020102" pitchFamily="34" charset="0"/>
              <a:ea typeface="Arial"/>
              <a:cs typeface="Arial"/>
            </a:endParaRPr>
          </a:p>
          <a:p>
            <a:pPr marL="285750" lvl="0" indent="-285750">
              <a:buFont typeface="Arial" panose="020B0604020202020204" pitchFamily="34" charset="0"/>
              <a:buChar char="•"/>
            </a:pPr>
            <a:r>
              <a:rPr lang="en-US" sz="1400" b="1" dirty="0">
                <a:solidFill>
                  <a:schemeClr val="accent1"/>
                </a:solidFill>
                <a:latin typeface="Dax Offc Pro"/>
                <a:ea typeface="Arial"/>
                <a:cs typeface="Arial"/>
                <a:sym typeface="Arial"/>
              </a:rPr>
              <a:t>Reimbursable bank </a:t>
            </a:r>
            <a:r>
              <a:rPr lang="en-US" sz="1400" dirty="0">
                <a:solidFill>
                  <a:schemeClr val="accent1"/>
                </a:solidFill>
                <a:latin typeface="Dax Offc Pro"/>
                <a:ea typeface="Arial"/>
                <a:cs typeface="Arial"/>
                <a:sym typeface="Arial"/>
              </a:rPr>
              <a:t>– easily link any bank account to manage reimbursements</a:t>
            </a:r>
            <a:endParaRPr lang="en-US" sz="1400" dirty="0">
              <a:solidFill>
                <a:schemeClr val="accent1"/>
              </a:solidFill>
              <a:latin typeface="Dax Offc Pro" panose="020B0504030101020102" pitchFamily="34" charset="0"/>
              <a:ea typeface="Arial"/>
              <a:cs typeface="Arial"/>
            </a:endParaRPr>
          </a:p>
          <a:p>
            <a:pPr>
              <a:spcBef>
                <a:spcPct val="0"/>
              </a:spcBef>
            </a:pPr>
            <a:endParaRPr lang="en-US" sz="1400" dirty="0">
              <a:solidFill>
                <a:schemeClr val="accent1"/>
              </a:solidFill>
              <a:latin typeface="Dax Offc Pro"/>
              <a:ea typeface="Arial"/>
              <a:cs typeface="Arial"/>
            </a:endParaRPr>
          </a:p>
          <a:p>
            <a:pPr marL="285750" lvl="0" indent="-285750">
              <a:buFont typeface="Arial" panose="020B0604020202020204" pitchFamily="34" charset="0"/>
              <a:buChar char="•"/>
            </a:pPr>
            <a:r>
              <a:rPr lang="en-US" sz="1400" b="1" dirty="0">
                <a:solidFill>
                  <a:schemeClr val="accent1"/>
                </a:solidFill>
                <a:latin typeface="Dax Offc Pro"/>
                <a:ea typeface="Arial"/>
                <a:cs typeface="Arial"/>
                <a:sym typeface="Arial"/>
              </a:rPr>
              <a:t>Investment options </a:t>
            </a:r>
            <a:r>
              <a:rPr lang="en-US" sz="1400" dirty="0">
                <a:solidFill>
                  <a:schemeClr val="accent1"/>
                </a:solidFill>
                <a:latin typeface="Dax Offc Pro"/>
                <a:ea typeface="Arial"/>
                <a:cs typeface="Arial"/>
                <a:sym typeface="Arial"/>
              </a:rPr>
              <a:t>– the ability to invest HSA funds (fees may apply and funds are not FDIC insured)</a:t>
            </a:r>
            <a:endParaRPr lang="en-US" sz="1400" b="1" dirty="0">
              <a:solidFill>
                <a:schemeClr val="accent1"/>
              </a:solidFill>
              <a:latin typeface="Dax Offc Pro"/>
              <a:ea typeface="Arial"/>
              <a:cs typeface="Arial"/>
            </a:endParaRPr>
          </a:p>
          <a:p>
            <a:endParaRPr lang="en-US" sz="1400" dirty="0">
              <a:solidFill>
                <a:schemeClr val="accent1"/>
              </a:solidFill>
              <a:latin typeface="Dax Offc Pro" panose="020B0504030101020102" pitchFamily="34" charset="0"/>
              <a:ea typeface="Arial"/>
              <a:cs typeface="Arial"/>
            </a:endParaRPr>
          </a:p>
          <a:p>
            <a:pPr marL="285750" indent="-285750">
              <a:buFont typeface="Arial" panose="020B0604020202020204" pitchFamily="34" charset="0"/>
              <a:buChar char="•"/>
            </a:pPr>
            <a:r>
              <a:rPr lang="en-US" sz="1400" b="1" dirty="0">
                <a:solidFill>
                  <a:schemeClr val="accent1"/>
                </a:solidFill>
                <a:latin typeface="Dax Offc Pro"/>
                <a:ea typeface="Arial"/>
                <a:cs typeface="Arial"/>
              </a:rPr>
              <a:t>Access to Lively’s HSA experts</a:t>
            </a:r>
            <a:r>
              <a:rPr lang="en-US" sz="1400" dirty="0">
                <a:solidFill>
                  <a:schemeClr val="accent1"/>
                </a:solidFill>
                <a:latin typeface="Dax Offc Pro"/>
                <a:ea typeface="Arial"/>
                <a:cs typeface="Arial"/>
              </a:rPr>
              <a:t> – a knowledgeable support team is always within reach for any questions</a:t>
            </a:r>
          </a:p>
          <a:p>
            <a:pPr marL="285750" indent="-285750">
              <a:buFont typeface="Arial" panose="020B0604020202020204" pitchFamily="34" charset="0"/>
              <a:buChar char="•"/>
            </a:pPr>
            <a:endParaRPr lang="en-US" sz="1100" dirty="0">
              <a:solidFill>
                <a:schemeClr val="accent1"/>
              </a:solidFill>
              <a:latin typeface="Dax Offc Pro" panose="020B0504030101020102" pitchFamily="34" charset="0"/>
              <a:ea typeface="Arial"/>
              <a:cs typeface="Arial"/>
            </a:endParaRPr>
          </a:p>
          <a:p>
            <a:endParaRPr lang="en-US" sz="1400" dirty="0">
              <a:solidFill>
                <a:schemeClr val="accent1"/>
              </a:solidFill>
              <a:latin typeface="Dax Offc Pro" panose="020B0504030101020102" pitchFamily="34" charset="0"/>
              <a:ea typeface="Arial"/>
              <a:cs typeface="Arial"/>
            </a:endParaRPr>
          </a:p>
        </p:txBody>
      </p:sp>
    </p:spTree>
    <p:extLst>
      <p:ext uri="{BB962C8B-B14F-4D97-AF65-F5344CB8AC3E}">
        <p14:creationId xmlns:p14="http://schemas.microsoft.com/office/powerpoint/2010/main" val="771461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41254-FBBD-481A-9EB4-CD9696BA6E64}"/>
              </a:ext>
            </a:extLst>
          </p:cNvPr>
          <p:cNvSpPr>
            <a:spLocks noGrp="1"/>
          </p:cNvSpPr>
          <p:nvPr>
            <p:ph type="title"/>
          </p:nvPr>
        </p:nvSpPr>
        <p:spPr/>
        <p:txBody>
          <a:bodyPr/>
          <a:lstStyle/>
          <a:p>
            <a:r>
              <a:rPr lang="en-US" b="1" dirty="0"/>
              <a:t>Investment Access</a:t>
            </a:r>
            <a:endParaRPr lang="en-CA" b="1" dirty="0"/>
          </a:p>
        </p:txBody>
      </p:sp>
      <p:sp>
        <p:nvSpPr>
          <p:cNvPr id="3" name="Slide Number Placeholder 2">
            <a:extLst>
              <a:ext uri="{FF2B5EF4-FFF2-40B4-BE49-F238E27FC236}">
                <a16:creationId xmlns:a16="http://schemas.microsoft.com/office/drawing/2014/main" id="{BEF153FE-E836-468D-8252-263A937EF348}"/>
              </a:ext>
            </a:extLst>
          </p:cNvPr>
          <p:cNvSpPr>
            <a:spLocks noGrp="1"/>
          </p:cNvSpPr>
          <p:nvPr>
            <p:ph type="sldNum" sz="quarter" idx="4"/>
          </p:nvPr>
        </p:nvSpPr>
        <p:spPr/>
        <p:txBody>
          <a:bodyPr/>
          <a:lstStyle/>
          <a:p>
            <a:fld id="{DF409F01-89B3-4841-A2DD-26ACA4A3A9FE}" type="slidenum">
              <a:rPr lang="en-CA" smtClean="0"/>
              <a:pPr/>
              <a:t>7</a:t>
            </a:fld>
            <a:endParaRPr lang="en-CA" dirty="0"/>
          </a:p>
        </p:txBody>
      </p:sp>
      <p:sp>
        <p:nvSpPr>
          <p:cNvPr id="4" name="Rectangle 3">
            <a:extLst>
              <a:ext uri="{FF2B5EF4-FFF2-40B4-BE49-F238E27FC236}">
                <a16:creationId xmlns:a16="http://schemas.microsoft.com/office/drawing/2014/main" id="{440F7032-274C-4097-94BB-3CE4F0E778A8}"/>
              </a:ext>
            </a:extLst>
          </p:cNvPr>
          <p:cNvSpPr/>
          <p:nvPr/>
        </p:nvSpPr>
        <p:spPr>
          <a:xfrm>
            <a:off x="95534" y="1189898"/>
            <a:ext cx="8939283" cy="954107"/>
          </a:xfrm>
          <a:prstGeom prst="rect">
            <a:avLst/>
          </a:prstGeom>
        </p:spPr>
        <p:txBody>
          <a:bodyPr wrap="square" lIns="91440" tIns="45720" rIns="91440" bIns="45720" anchor="t">
            <a:spAutoFit/>
          </a:bodyPr>
          <a:lstStyle/>
          <a:p>
            <a:r>
              <a:rPr lang="en-US" sz="1400" dirty="0">
                <a:solidFill>
                  <a:schemeClr val="accent1"/>
                </a:solidFill>
                <a:latin typeface="Dax Offc Pro"/>
                <a:ea typeface="Arial"/>
                <a:cs typeface="Arial"/>
                <a:sym typeface="Arial"/>
              </a:rPr>
              <a:t>With the BMO HSA, delivered by Lively give your employees access to robust, personalized investment solutions with the opportunity to grow their HSA funds even more. Investing can start right away as soon as the account is funded, and performance can be easily monitored from the Lively dashboard online or through the Lively mobile app. </a:t>
            </a:r>
          </a:p>
          <a:p>
            <a:pPr lvl="0"/>
            <a:endParaRPr lang="en-US" sz="1400" dirty="0">
              <a:solidFill>
                <a:schemeClr val="accent1"/>
              </a:solidFill>
              <a:latin typeface="Dax Offc Pro" panose="020B0504030101020102" pitchFamily="34" charset="0"/>
              <a:ea typeface="Arial"/>
              <a:cs typeface="Arial"/>
              <a:sym typeface="Arial"/>
            </a:endParaRPr>
          </a:p>
        </p:txBody>
      </p:sp>
      <p:pic>
        <p:nvPicPr>
          <p:cNvPr id="5" name="Picture 2">
            <a:extLst>
              <a:ext uri="{FF2B5EF4-FFF2-40B4-BE49-F238E27FC236}">
                <a16:creationId xmlns:a16="http://schemas.microsoft.com/office/drawing/2014/main" id="{9D0A2254-9A00-4537-AAFA-A074412333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950" y="2152744"/>
            <a:ext cx="2579867" cy="1839417"/>
          </a:xfrm>
          <a:prstGeom prst="rect">
            <a:avLst/>
          </a:prstGeom>
          <a:noFill/>
          <a:extLst>
            <a:ext uri="{909E8E84-426E-40DD-AFC4-6F175D3DCCD1}">
              <a14:hiddenFill xmlns:a14="http://schemas.microsoft.com/office/drawing/2010/main">
                <a:solidFill>
                  <a:srgbClr val="FFFFFF"/>
                </a:solidFill>
              </a14:hiddenFill>
            </a:ext>
          </a:extLst>
        </p:spPr>
      </p:pic>
      <p:pic>
        <p:nvPicPr>
          <p:cNvPr id="6" name="Google Shape;688;p88">
            <a:extLst>
              <a:ext uri="{FF2B5EF4-FFF2-40B4-BE49-F238E27FC236}">
                <a16:creationId xmlns:a16="http://schemas.microsoft.com/office/drawing/2014/main" id="{D54231FB-5FC4-4B33-867B-A35C0612FAF1}"/>
              </a:ext>
            </a:extLst>
          </p:cNvPr>
          <p:cNvPicPr preferRelativeResize="0"/>
          <p:nvPr/>
        </p:nvPicPr>
        <p:blipFill rotWithShape="1">
          <a:blip r:embed="rId3">
            <a:alphaModFix/>
          </a:blip>
          <a:srcRect/>
          <a:stretch/>
        </p:blipFill>
        <p:spPr>
          <a:xfrm>
            <a:off x="5219966" y="2160768"/>
            <a:ext cx="3121234" cy="1745835"/>
          </a:xfrm>
          <a:prstGeom prst="rect">
            <a:avLst/>
          </a:prstGeom>
          <a:noFill/>
          <a:ln>
            <a:noFill/>
          </a:ln>
        </p:spPr>
      </p:pic>
      <p:sp>
        <p:nvSpPr>
          <p:cNvPr id="7" name="Google Shape;682;p88">
            <a:extLst>
              <a:ext uri="{FF2B5EF4-FFF2-40B4-BE49-F238E27FC236}">
                <a16:creationId xmlns:a16="http://schemas.microsoft.com/office/drawing/2014/main" id="{E172D3D2-3E4C-4BD6-BE47-C6A148C7F6E2}"/>
              </a:ext>
            </a:extLst>
          </p:cNvPr>
          <p:cNvSpPr/>
          <p:nvPr/>
        </p:nvSpPr>
        <p:spPr>
          <a:xfrm>
            <a:off x="349701" y="4623954"/>
            <a:ext cx="3812727" cy="1006500"/>
          </a:xfrm>
          <a:prstGeom prst="rect">
            <a:avLst/>
          </a:prstGeom>
          <a:noFill/>
          <a:ln>
            <a:noFill/>
          </a:ln>
        </p:spPr>
        <p:txBody>
          <a:bodyPr spcFirstLastPara="1" wrap="square" lIns="91425" tIns="45700" rIns="91425" bIns="45700" anchor="t" anchorCtr="0">
            <a:noAutofit/>
          </a:bodyPr>
          <a:lstStyle/>
          <a:p>
            <a:pPr marL="285750" marR="0" lvl="0" indent="-273050" algn="l" rtl="0">
              <a:spcBef>
                <a:spcPts val="0"/>
              </a:spcBef>
              <a:spcAft>
                <a:spcPts val="0"/>
              </a:spcAft>
              <a:buClr>
                <a:schemeClr val="dk1"/>
              </a:buClr>
              <a:buSzPts val="1600"/>
              <a:buFont typeface="Source Sans Pro"/>
              <a:buChar char="•"/>
            </a:pPr>
            <a:r>
              <a:rPr lang="en-US" sz="1100" dirty="0">
                <a:solidFill>
                  <a:schemeClr val="accent1"/>
                </a:solidFill>
                <a:latin typeface="Dax Offc Pro" panose="020B0504030101020102" pitchFamily="34" charset="0"/>
                <a:ea typeface="Source Sans Pro"/>
                <a:cs typeface="Calibri" panose="020F0502020204030204" pitchFamily="34" charset="0"/>
                <a:sym typeface="Source Sans Pro"/>
              </a:rPr>
              <a:t>Access a complete range of investment options</a:t>
            </a:r>
            <a:endParaRPr sz="1100" dirty="0">
              <a:solidFill>
                <a:schemeClr val="accent1"/>
              </a:solidFill>
              <a:latin typeface="Dax Offc Pro" panose="020B0504030101020102" pitchFamily="34" charset="0"/>
              <a:ea typeface="Source Sans Pro"/>
              <a:cs typeface="Calibri" panose="020F0502020204030204" pitchFamily="34" charset="0"/>
              <a:sym typeface="Source Sans Pro"/>
            </a:endParaRPr>
          </a:p>
          <a:p>
            <a:pPr marL="285750" marR="0" lvl="0" indent="-273050" algn="l" rtl="0">
              <a:spcBef>
                <a:spcPts val="0"/>
              </a:spcBef>
              <a:spcAft>
                <a:spcPts val="0"/>
              </a:spcAft>
              <a:buClr>
                <a:schemeClr val="dk1"/>
              </a:buClr>
              <a:buSzPts val="1600"/>
              <a:buFont typeface="Source Sans Pro"/>
              <a:buChar char="•"/>
            </a:pPr>
            <a:r>
              <a:rPr lang="en-US" sz="1100" dirty="0">
                <a:solidFill>
                  <a:schemeClr val="accent1"/>
                </a:solidFill>
                <a:latin typeface="Dax Offc Pro" panose="020B0504030101020102" pitchFamily="34" charset="0"/>
                <a:ea typeface="Source Sans Pro"/>
                <a:cs typeface="Calibri" panose="020F0502020204030204" pitchFamily="34" charset="0"/>
                <a:sym typeface="Source Sans Pro"/>
              </a:rPr>
              <a:t>Individual stocks, bonds, commission-free ETFs, and more than 13,000 mutual funds</a:t>
            </a:r>
            <a:endParaRPr sz="1100" dirty="0">
              <a:solidFill>
                <a:schemeClr val="accent1"/>
              </a:solidFill>
              <a:latin typeface="Dax Offc Pro" panose="020B0504030101020102" pitchFamily="34" charset="0"/>
              <a:ea typeface="Source Sans Pro"/>
              <a:cs typeface="Calibri" panose="020F0502020204030204" pitchFamily="34" charset="0"/>
              <a:sym typeface="Source Sans Pro"/>
            </a:endParaRPr>
          </a:p>
          <a:p>
            <a:pPr marL="285750" marR="0" lvl="0" indent="-273050" algn="l" rtl="0">
              <a:spcBef>
                <a:spcPts val="0"/>
              </a:spcBef>
              <a:spcAft>
                <a:spcPts val="0"/>
              </a:spcAft>
              <a:buClr>
                <a:schemeClr val="dk1"/>
              </a:buClr>
              <a:buSzPts val="1600"/>
              <a:buFont typeface="Source Sans Pro"/>
              <a:buChar char="•"/>
            </a:pPr>
            <a:r>
              <a:rPr lang="en-US" sz="1100" dirty="0">
                <a:solidFill>
                  <a:schemeClr val="accent1"/>
                </a:solidFill>
                <a:latin typeface="Dax Offc Pro" panose="020B0504030101020102" pitchFamily="34" charset="0"/>
                <a:ea typeface="Source Sans Pro"/>
                <a:cs typeface="Calibri" panose="020F0502020204030204" pitchFamily="34" charset="0"/>
                <a:sym typeface="Source Sans Pro"/>
              </a:rPr>
              <a:t>$0 commissions for online trading of US exchange listed stocks</a:t>
            </a:r>
            <a:endParaRPr sz="1100" dirty="0">
              <a:solidFill>
                <a:schemeClr val="accent1"/>
              </a:solidFill>
              <a:latin typeface="Dax Offc Pro" panose="020B0504030101020102" pitchFamily="34" charset="0"/>
              <a:ea typeface="Source Sans Pro"/>
              <a:cs typeface="Calibri" panose="020F0502020204030204" pitchFamily="34" charset="0"/>
              <a:sym typeface="Source Sans Pro"/>
            </a:endParaRPr>
          </a:p>
        </p:txBody>
      </p:sp>
      <p:sp>
        <p:nvSpPr>
          <p:cNvPr id="8" name="Google Shape;685;p88">
            <a:extLst>
              <a:ext uri="{FF2B5EF4-FFF2-40B4-BE49-F238E27FC236}">
                <a16:creationId xmlns:a16="http://schemas.microsoft.com/office/drawing/2014/main" id="{DCE26058-274E-40E2-A788-214C12AFDC87}"/>
              </a:ext>
            </a:extLst>
          </p:cNvPr>
          <p:cNvSpPr/>
          <p:nvPr/>
        </p:nvSpPr>
        <p:spPr>
          <a:xfrm>
            <a:off x="4543643" y="4628510"/>
            <a:ext cx="4418891" cy="1003445"/>
          </a:xfrm>
          <a:prstGeom prst="rect">
            <a:avLst/>
          </a:prstGeom>
          <a:noFill/>
          <a:ln>
            <a:noFill/>
          </a:ln>
        </p:spPr>
        <p:txBody>
          <a:bodyPr spcFirstLastPara="1" wrap="square" lIns="91425" tIns="45700" rIns="91425" bIns="45700" anchor="t" anchorCtr="0">
            <a:noAutofit/>
          </a:bodyPr>
          <a:lstStyle/>
          <a:p>
            <a:pPr marL="285750" indent="-273050">
              <a:buClr>
                <a:schemeClr val="dk1"/>
              </a:buClr>
              <a:buSzPts val="1600"/>
              <a:buFont typeface="Source Sans Pro"/>
              <a:buChar char="•"/>
            </a:pPr>
            <a:r>
              <a:rPr lang="en-US" sz="1100" dirty="0">
                <a:solidFill>
                  <a:schemeClr val="accent1"/>
                </a:solidFill>
                <a:latin typeface="Dax Offc Pro"/>
                <a:ea typeface="Source Sans Pro"/>
                <a:cs typeface="Calibri"/>
                <a:sym typeface="Source Sans Pro"/>
              </a:rPr>
              <a:t>Personalized suggestions tailored to your risk preferences and </a:t>
            </a:r>
            <a:br>
              <a:rPr lang="en-US" sz="1100" dirty="0">
                <a:solidFill>
                  <a:schemeClr val="accent1"/>
                </a:solidFill>
                <a:latin typeface="Dax Offc Pro"/>
                <a:ea typeface="Source Sans Pro"/>
                <a:cs typeface="Calibri"/>
                <a:sym typeface="Source Sans Pro"/>
              </a:rPr>
            </a:br>
            <a:r>
              <a:rPr lang="en-US" sz="1100" dirty="0">
                <a:solidFill>
                  <a:schemeClr val="accent1"/>
                </a:solidFill>
                <a:latin typeface="Dax Offc Pro"/>
                <a:ea typeface="Source Sans Pro"/>
                <a:cs typeface="Calibri"/>
                <a:sym typeface="Source Sans Pro"/>
              </a:rPr>
              <a:t>time horizons</a:t>
            </a:r>
          </a:p>
          <a:p>
            <a:pPr marL="285750" indent="-273050">
              <a:buClr>
                <a:schemeClr val="dk1"/>
              </a:buClr>
              <a:buSzPts val="1600"/>
              <a:buFont typeface="Source Sans Pro"/>
              <a:buChar char="•"/>
            </a:pPr>
            <a:r>
              <a:rPr lang="en-US" sz="1100" dirty="0">
                <a:solidFill>
                  <a:schemeClr val="accent1"/>
                </a:solidFill>
                <a:latin typeface="Dax Offc Pro"/>
                <a:ea typeface="Source Sans Pro"/>
                <a:cs typeface="Calibri"/>
                <a:sym typeface="Source Sans Pro"/>
              </a:rPr>
              <a:t>Automatic rebalancing helps ensure the portfolio stays on track over time</a:t>
            </a:r>
          </a:p>
          <a:p>
            <a:pPr marL="285750" indent="-273050">
              <a:buClr>
                <a:schemeClr val="dk1"/>
              </a:buClr>
              <a:buSzPts val="1600"/>
              <a:buFont typeface="Source Sans Pro"/>
              <a:buChar char="•"/>
            </a:pPr>
            <a:r>
              <a:rPr lang="en-US" sz="1100" dirty="0">
                <a:solidFill>
                  <a:schemeClr val="accent1"/>
                </a:solidFill>
                <a:latin typeface="Dax Offc Pro"/>
                <a:ea typeface="Source Sans Pro"/>
                <a:cs typeface="Calibri"/>
                <a:sym typeface="Source Sans Pro"/>
              </a:rPr>
              <a:t>0.50% annual fee based on invested assets</a:t>
            </a:r>
            <a:endParaRPr lang="en-US" sz="1100" dirty="0">
              <a:solidFill>
                <a:schemeClr val="accent1"/>
              </a:solidFill>
              <a:latin typeface="Dax Offc Pro" panose="020B0504030101020102" pitchFamily="34" charset="0"/>
              <a:ea typeface="Source Sans Pro"/>
              <a:cs typeface="Calibri" panose="020F0502020204030204" pitchFamily="34" charset="0"/>
              <a:sym typeface="Source Sans Pro"/>
            </a:endParaRPr>
          </a:p>
        </p:txBody>
      </p:sp>
      <p:sp>
        <p:nvSpPr>
          <p:cNvPr id="9" name="Google Shape;683;p88">
            <a:extLst>
              <a:ext uri="{FF2B5EF4-FFF2-40B4-BE49-F238E27FC236}">
                <a16:creationId xmlns:a16="http://schemas.microsoft.com/office/drawing/2014/main" id="{594EA2BC-AE5D-4029-B676-4E513C1F9576}"/>
              </a:ext>
            </a:extLst>
          </p:cNvPr>
          <p:cNvSpPr/>
          <p:nvPr/>
        </p:nvSpPr>
        <p:spPr>
          <a:xfrm>
            <a:off x="4620133" y="3995554"/>
            <a:ext cx="4320900" cy="369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100" b="1" dirty="0">
                <a:solidFill>
                  <a:schemeClr val="accent1"/>
                </a:solidFill>
                <a:latin typeface="Dax Offc Pro" panose="020B0504030101020102" pitchFamily="34" charset="0"/>
                <a:ea typeface="Source Sans Pro"/>
                <a:cs typeface="Calibri" panose="020F0502020204030204" pitchFamily="34" charset="0"/>
                <a:sym typeface="Source Sans Pro"/>
              </a:rPr>
              <a:t>HSA Guided Portfolio through </a:t>
            </a:r>
            <a:r>
              <a:rPr lang="en-US" sz="1100" b="1" dirty="0" err="1">
                <a:solidFill>
                  <a:schemeClr val="accent1"/>
                </a:solidFill>
                <a:latin typeface="Dax Offc Pro" panose="020B0504030101020102" pitchFamily="34" charset="0"/>
                <a:ea typeface="Source Sans Pro"/>
                <a:cs typeface="Calibri" panose="020F0502020204030204" pitchFamily="34" charset="0"/>
                <a:sym typeface="Source Sans Pro"/>
              </a:rPr>
              <a:t>Devenir</a:t>
            </a:r>
            <a:endParaRPr sz="1100" b="1" dirty="0">
              <a:solidFill>
                <a:schemeClr val="accent1"/>
              </a:solidFill>
              <a:latin typeface="Dax Offc Pro" panose="020B0504030101020102" pitchFamily="34" charset="0"/>
              <a:ea typeface="Source Sans Pro"/>
              <a:cs typeface="Calibri" panose="020F0502020204030204" pitchFamily="34" charset="0"/>
              <a:sym typeface="Source Sans Pro"/>
            </a:endParaRPr>
          </a:p>
        </p:txBody>
      </p:sp>
      <p:sp>
        <p:nvSpPr>
          <p:cNvPr id="10" name="Google Shape;683;p88">
            <a:extLst>
              <a:ext uri="{FF2B5EF4-FFF2-40B4-BE49-F238E27FC236}">
                <a16:creationId xmlns:a16="http://schemas.microsoft.com/office/drawing/2014/main" id="{24792470-8BAD-4BC8-B4D8-620812B378C1}"/>
              </a:ext>
            </a:extLst>
          </p:cNvPr>
          <p:cNvSpPr/>
          <p:nvPr/>
        </p:nvSpPr>
        <p:spPr>
          <a:xfrm>
            <a:off x="222743" y="4020641"/>
            <a:ext cx="4320900" cy="369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100" b="1" dirty="0">
                <a:solidFill>
                  <a:schemeClr val="accent1"/>
                </a:solidFill>
                <a:latin typeface="Dax Offc Pro" panose="020B0504030101020102" pitchFamily="34" charset="0"/>
                <a:ea typeface="Source Sans Pro"/>
                <a:cs typeface="Calibri" panose="020F0502020204030204" pitchFamily="34" charset="0"/>
                <a:sym typeface="Source Sans Pro"/>
              </a:rPr>
              <a:t>Self-Directed Brokerage Account through TD Ameritrade </a:t>
            </a:r>
            <a:endParaRPr sz="1100" b="1" dirty="0">
              <a:solidFill>
                <a:schemeClr val="accent1"/>
              </a:solidFill>
              <a:latin typeface="Dax Offc Pro" panose="020B0504030101020102" pitchFamily="34" charset="0"/>
              <a:ea typeface="Source Sans Pro"/>
              <a:cs typeface="Calibri" panose="020F0502020204030204" pitchFamily="34" charset="0"/>
              <a:sym typeface="Source Sans Pro"/>
            </a:endParaRPr>
          </a:p>
        </p:txBody>
      </p:sp>
      <p:sp>
        <p:nvSpPr>
          <p:cNvPr id="11" name="Rectangle 1">
            <a:extLst>
              <a:ext uri="{FF2B5EF4-FFF2-40B4-BE49-F238E27FC236}">
                <a16:creationId xmlns:a16="http://schemas.microsoft.com/office/drawing/2014/main" id="{927BA4E6-4C0C-4CBE-88CD-A5DD4C700469}"/>
              </a:ext>
            </a:extLst>
          </p:cNvPr>
          <p:cNvSpPr>
            <a:spLocks noChangeArrowheads="1"/>
          </p:cNvSpPr>
          <p:nvPr/>
        </p:nvSpPr>
        <p:spPr bwMode="auto">
          <a:xfrm>
            <a:off x="1422129" y="5783239"/>
            <a:ext cx="6512745" cy="184666"/>
          </a:xfrm>
          <a:prstGeom prst="rect">
            <a:avLst/>
          </a:prstGeom>
          <a:solidFill>
            <a:srgbClr val="0075B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FEFEFE"/>
                </a:solidFill>
                <a:effectLst/>
                <a:latin typeface="+mj-lt"/>
              </a:rPr>
              <a:t> Investments are </a:t>
            </a:r>
            <a:r>
              <a:rPr kumimoji="0" lang="en-US" altLang="en-US" sz="1200" b="1" i="0" u="none" strike="noStrike" cap="none" normalizeH="0" baseline="0" dirty="0">
                <a:ln>
                  <a:noFill/>
                </a:ln>
                <a:solidFill>
                  <a:srgbClr val="FEFEFE"/>
                </a:solidFill>
                <a:effectLst/>
                <a:latin typeface="+mj-lt"/>
              </a:rPr>
              <a:t>NOT FDIC INSURED – NOT BANK GUARANTEED – NOT A DEPOSIT – MAY LOSE VALUE.</a:t>
            </a:r>
            <a:r>
              <a:rPr kumimoji="0" lang="en-US" altLang="en-US" sz="1200" b="0" i="0" u="none" strike="noStrike" cap="none" normalizeH="0" baseline="0" dirty="0">
                <a:ln>
                  <a:noFill/>
                </a:ln>
                <a:solidFill>
                  <a:schemeClr val="tx1"/>
                </a:solidFill>
                <a:effectLst/>
                <a:latin typeface="+mj-lt"/>
              </a:rPr>
              <a:t> </a:t>
            </a:r>
          </a:p>
        </p:txBody>
      </p:sp>
    </p:spTree>
    <p:extLst>
      <p:ext uri="{BB962C8B-B14F-4D97-AF65-F5344CB8AC3E}">
        <p14:creationId xmlns:p14="http://schemas.microsoft.com/office/powerpoint/2010/main" val="707880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p:txBody>
          <a:bodyPr/>
          <a:lstStyle/>
          <a:p>
            <a:r>
              <a:rPr lang="en-CA" b="1" dirty="0"/>
              <a:t>Eligibility</a:t>
            </a:r>
          </a:p>
        </p:txBody>
      </p:sp>
      <p:sp>
        <p:nvSpPr>
          <p:cNvPr id="7" name="object 7"/>
          <p:cNvSpPr txBox="1"/>
          <p:nvPr/>
        </p:nvSpPr>
        <p:spPr>
          <a:xfrm>
            <a:off x="893101" y="1913184"/>
            <a:ext cx="3315260" cy="200802"/>
          </a:xfrm>
          <a:prstGeom prst="rect">
            <a:avLst/>
          </a:prstGeom>
        </p:spPr>
        <p:txBody>
          <a:bodyPr vert="horz" wrap="square" lIns="0" tIns="10646" rIns="0" bIns="0" rtlCol="0">
            <a:spAutoFit/>
          </a:bodyPr>
          <a:lstStyle/>
          <a:p>
            <a:pPr marL="11206">
              <a:spcBef>
                <a:spcPts val="84"/>
              </a:spcBef>
            </a:pPr>
            <a:r>
              <a:rPr sz="1235" spc="-26" dirty="0">
                <a:latin typeface="Dax Offc Pro"/>
                <a:cs typeface="Dax Offc Pro"/>
              </a:rPr>
              <a:t>You </a:t>
            </a:r>
            <a:r>
              <a:rPr sz="1235" spc="-9" dirty="0">
                <a:latin typeface="Dax Offc Pro"/>
                <a:cs typeface="Dax Offc Pro"/>
              </a:rPr>
              <a:t>are </a:t>
            </a:r>
            <a:r>
              <a:rPr sz="1235" spc="-13" dirty="0">
                <a:latin typeface="Dax Offc Pro"/>
                <a:cs typeface="Dax Offc Pro"/>
              </a:rPr>
              <a:t>covered </a:t>
            </a:r>
            <a:r>
              <a:rPr sz="1235" spc="-4" dirty="0">
                <a:latin typeface="Dax Offc Pro"/>
                <a:cs typeface="Dax Offc Pro"/>
              </a:rPr>
              <a:t>under a </a:t>
            </a:r>
            <a:r>
              <a:rPr sz="1235" spc="-9" dirty="0">
                <a:latin typeface="Dax Offc Pro"/>
                <a:cs typeface="Dax Offc Pro"/>
              </a:rPr>
              <a:t>qualified</a:t>
            </a:r>
            <a:r>
              <a:rPr sz="1235" spc="66" dirty="0">
                <a:latin typeface="Dax Offc Pro"/>
                <a:cs typeface="Dax Offc Pro"/>
              </a:rPr>
              <a:t> </a:t>
            </a:r>
            <a:r>
              <a:rPr sz="1235" spc="-9" dirty="0">
                <a:latin typeface="Dax Offc Pro"/>
                <a:cs typeface="Dax Offc Pro"/>
              </a:rPr>
              <a:t>HDHP</a:t>
            </a:r>
            <a:endParaRPr sz="1235" dirty="0">
              <a:latin typeface="Dax Offc Pro"/>
              <a:cs typeface="Dax Offc Pro"/>
            </a:endParaRPr>
          </a:p>
        </p:txBody>
      </p:sp>
      <p:sp>
        <p:nvSpPr>
          <p:cNvPr id="13" name="object 13"/>
          <p:cNvSpPr/>
          <p:nvPr/>
        </p:nvSpPr>
        <p:spPr>
          <a:xfrm>
            <a:off x="5400338" y="1794429"/>
            <a:ext cx="3343611" cy="3778032"/>
          </a:xfrm>
          <a:prstGeom prst="rect">
            <a:avLst/>
          </a:prstGeom>
          <a:blipFill>
            <a:blip r:embed="rId2" cstate="print"/>
            <a:stretch>
              <a:fillRect l="-12322" t="1" r="-59843" b="-2562"/>
            </a:stretch>
          </a:blipFill>
        </p:spPr>
        <p:txBody>
          <a:bodyPr wrap="square" lIns="0" tIns="0" rIns="0" bIns="0" rtlCol="0"/>
          <a:lstStyle/>
          <a:p>
            <a:endParaRPr sz="1588"/>
          </a:p>
        </p:txBody>
      </p:sp>
      <p:sp>
        <p:nvSpPr>
          <p:cNvPr id="20" name="object 5">
            <a:extLst>
              <a:ext uri="{FF2B5EF4-FFF2-40B4-BE49-F238E27FC236}">
                <a16:creationId xmlns:a16="http://schemas.microsoft.com/office/drawing/2014/main" id="{0CF8DE23-42A4-4DC2-8ABB-F88CB229E321}"/>
              </a:ext>
            </a:extLst>
          </p:cNvPr>
          <p:cNvSpPr txBox="1"/>
          <p:nvPr/>
        </p:nvSpPr>
        <p:spPr>
          <a:xfrm>
            <a:off x="368727" y="5819442"/>
            <a:ext cx="4988581" cy="132887"/>
          </a:xfrm>
          <a:prstGeom prst="rect">
            <a:avLst/>
          </a:prstGeom>
        </p:spPr>
        <p:txBody>
          <a:bodyPr vert="horz" wrap="square" lIns="0" tIns="11206" rIns="0" bIns="0" rtlCol="0" anchor="b" anchorCtr="0">
            <a:spAutoFit/>
          </a:bodyPr>
          <a:lstStyle/>
          <a:p>
            <a:pPr marL="22413">
              <a:spcBef>
                <a:spcPts val="93"/>
              </a:spcBef>
            </a:pPr>
            <a:r>
              <a:rPr lang="en-US" sz="790" baseline="30000" dirty="0">
                <a:cs typeface="Dax Offc Pro"/>
              </a:rPr>
              <a:t>1</a:t>
            </a:r>
            <a:r>
              <a:rPr lang="en-US" sz="790" dirty="0">
                <a:cs typeface="Dax Offc Pro"/>
              </a:rPr>
              <a:t> Certain exceptions may apply.</a:t>
            </a:r>
          </a:p>
        </p:txBody>
      </p:sp>
      <p:sp>
        <p:nvSpPr>
          <p:cNvPr id="23" name="Text Placeholder 67">
            <a:extLst>
              <a:ext uri="{FF2B5EF4-FFF2-40B4-BE49-F238E27FC236}">
                <a16:creationId xmlns:a16="http://schemas.microsoft.com/office/drawing/2014/main" id="{9EA2F7C3-5B53-463B-8A19-1DE8C6070BFD}"/>
              </a:ext>
            </a:extLst>
          </p:cNvPr>
          <p:cNvSpPr txBox="1">
            <a:spLocks/>
          </p:cNvSpPr>
          <p:nvPr/>
        </p:nvSpPr>
        <p:spPr>
          <a:xfrm>
            <a:off x="273049" y="1193014"/>
            <a:ext cx="8107157" cy="409875"/>
          </a:xfrm>
          <a:prstGeom prst="rect">
            <a:avLst/>
          </a:prstGeom>
        </p:spPr>
        <p:txBody>
          <a:bodyPr vert="horz" lIns="91440" tIns="45720" rIns="91440" bIns="45720" rtlCol="0" anchor="t" anchorCtr="0">
            <a:normAutofit/>
          </a:bodyPr>
          <a:lstStyle>
            <a:lvl1pPr indent="0" defTabSz="914400">
              <a:lnSpc>
                <a:spcPct val="100000"/>
              </a:lnSpc>
              <a:spcBef>
                <a:spcPts val="1000"/>
              </a:spcBef>
              <a:spcAft>
                <a:spcPts val="600"/>
              </a:spcAft>
              <a:buFont typeface="Arial" panose="020B0604020202020204" pitchFamily="34" charset="0"/>
              <a:buNone/>
              <a:defRPr sz="2000" b="1">
                <a:solidFill>
                  <a:schemeClr val="accent1"/>
                </a:solidFill>
              </a:defRPr>
            </a:lvl1pPr>
            <a:lvl2pPr indent="0" defTabSz="914400">
              <a:lnSpc>
                <a:spcPct val="100000"/>
              </a:lnSpc>
              <a:spcBef>
                <a:spcPts val="500"/>
              </a:spcBef>
              <a:spcAft>
                <a:spcPts val="600"/>
              </a:spcAft>
              <a:buFont typeface="Arial" panose="020B0604020202020204" pitchFamily="34" charset="0"/>
              <a:buNone/>
              <a:defRPr sz="2000" b="1">
                <a:solidFill>
                  <a:srgbClr val="595959"/>
                </a:solidFill>
              </a:defRPr>
            </a:lvl2pPr>
            <a:lvl3pPr indent="0" defTabSz="914400">
              <a:lnSpc>
                <a:spcPct val="100000"/>
              </a:lnSpc>
              <a:spcBef>
                <a:spcPts val="500"/>
              </a:spcBef>
              <a:spcAft>
                <a:spcPts val="600"/>
              </a:spcAft>
              <a:buFont typeface="Arial" panose="020B0604020202020204" pitchFamily="34" charset="0"/>
              <a:buNone/>
              <a:defRPr b="1">
                <a:solidFill>
                  <a:srgbClr val="595959"/>
                </a:solidFill>
              </a:defRPr>
            </a:lvl3pPr>
            <a:lvl4pPr indent="0" defTabSz="914400">
              <a:lnSpc>
                <a:spcPct val="100000"/>
              </a:lnSpc>
              <a:spcBef>
                <a:spcPts val="500"/>
              </a:spcBef>
              <a:spcAft>
                <a:spcPts val="600"/>
              </a:spcAft>
              <a:buFont typeface="Arial" panose="020B0604020202020204" pitchFamily="34" charset="0"/>
              <a:buNone/>
              <a:defRPr sz="1600" b="1">
                <a:solidFill>
                  <a:srgbClr val="595959"/>
                </a:solidFill>
              </a:defRPr>
            </a:lvl4pPr>
            <a:lvl5pPr indent="0" defTabSz="914400">
              <a:lnSpc>
                <a:spcPct val="100000"/>
              </a:lnSpc>
              <a:spcBef>
                <a:spcPts val="500"/>
              </a:spcBef>
              <a:spcAft>
                <a:spcPts val="600"/>
              </a:spcAft>
              <a:buFont typeface="Arial" panose="020B0604020202020204" pitchFamily="34" charset="0"/>
              <a:buNone/>
              <a:defRPr sz="1600" b="1">
                <a:solidFill>
                  <a:srgbClr val="595959"/>
                </a:solidFill>
              </a:defRPr>
            </a:lvl5pPr>
            <a:lvl6pPr indent="0" defTabSz="914400">
              <a:lnSpc>
                <a:spcPct val="90000"/>
              </a:lnSpc>
              <a:spcBef>
                <a:spcPts val="500"/>
              </a:spcBef>
              <a:buFont typeface="Arial" panose="020B0604020202020204" pitchFamily="34" charset="0"/>
              <a:buNone/>
              <a:defRPr sz="1600" b="1"/>
            </a:lvl6pPr>
            <a:lvl7pPr indent="0" defTabSz="914400">
              <a:lnSpc>
                <a:spcPct val="90000"/>
              </a:lnSpc>
              <a:spcBef>
                <a:spcPts val="500"/>
              </a:spcBef>
              <a:buFont typeface="Arial" panose="020B0604020202020204" pitchFamily="34" charset="0"/>
              <a:buNone/>
              <a:defRPr sz="1600" b="1"/>
            </a:lvl7pPr>
            <a:lvl8pPr indent="0" defTabSz="914400">
              <a:lnSpc>
                <a:spcPct val="90000"/>
              </a:lnSpc>
              <a:spcBef>
                <a:spcPts val="500"/>
              </a:spcBef>
              <a:buFont typeface="Arial" panose="020B0604020202020204" pitchFamily="34" charset="0"/>
              <a:buNone/>
              <a:defRPr sz="1600" b="1"/>
            </a:lvl8pPr>
            <a:lvl9pPr indent="0" defTabSz="914400">
              <a:lnSpc>
                <a:spcPct val="90000"/>
              </a:lnSpc>
              <a:spcBef>
                <a:spcPts val="500"/>
              </a:spcBef>
              <a:buFont typeface="Arial" panose="020B0604020202020204" pitchFamily="34" charset="0"/>
              <a:buNone/>
              <a:defRPr sz="1600" b="1"/>
            </a:lvl9pPr>
          </a:lstStyle>
          <a:p>
            <a:r>
              <a:rPr lang="en-US" dirty="0"/>
              <a:t>Requirements to be eligible for and to contribute to an HSA:</a:t>
            </a:r>
          </a:p>
        </p:txBody>
      </p:sp>
      <p:sp>
        <p:nvSpPr>
          <p:cNvPr id="34" name="object 7">
            <a:extLst>
              <a:ext uri="{FF2B5EF4-FFF2-40B4-BE49-F238E27FC236}">
                <a16:creationId xmlns:a16="http://schemas.microsoft.com/office/drawing/2014/main" id="{A1DFD4AF-6433-4C42-BCCE-00F777BE481A}"/>
              </a:ext>
            </a:extLst>
          </p:cNvPr>
          <p:cNvSpPr txBox="1"/>
          <p:nvPr/>
        </p:nvSpPr>
        <p:spPr>
          <a:xfrm>
            <a:off x="893101" y="2535962"/>
            <a:ext cx="3315260" cy="390854"/>
          </a:xfrm>
          <a:prstGeom prst="rect">
            <a:avLst/>
          </a:prstGeom>
        </p:spPr>
        <p:txBody>
          <a:bodyPr vert="horz" wrap="square" lIns="0" tIns="10646" rIns="0" bIns="0" rtlCol="0">
            <a:spAutoFit/>
          </a:bodyPr>
          <a:lstStyle/>
          <a:p>
            <a:pPr marL="11206">
              <a:spcBef>
                <a:spcPts val="84"/>
              </a:spcBef>
            </a:pPr>
            <a:r>
              <a:rPr lang="en-US" sz="1235" spc="-26" dirty="0">
                <a:cs typeface="Dax Offc Pro"/>
              </a:rPr>
              <a:t>You are not covered by another health plan that is  not a HDHP</a:t>
            </a:r>
            <a:r>
              <a:rPr lang="en-US" sz="1235" spc="-26" baseline="30000" dirty="0">
                <a:cs typeface="Dax Offc Pro"/>
              </a:rPr>
              <a:t>1</a:t>
            </a:r>
          </a:p>
        </p:txBody>
      </p:sp>
      <p:sp>
        <p:nvSpPr>
          <p:cNvPr id="35" name="object 7">
            <a:extLst>
              <a:ext uri="{FF2B5EF4-FFF2-40B4-BE49-F238E27FC236}">
                <a16:creationId xmlns:a16="http://schemas.microsoft.com/office/drawing/2014/main" id="{11DD7233-BAAC-48BE-9E8F-217B44D1C544}"/>
              </a:ext>
            </a:extLst>
          </p:cNvPr>
          <p:cNvSpPr txBox="1"/>
          <p:nvPr/>
        </p:nvSpPr>
        <p:spPr>
          <a:xfrm>
            <a:off x="893101" y="3403656"/>
            <a:ext cx="3315260" cy="200802"/>
          </a:xfrm>
          <a:prstGeom prst="rect">
            <a:avLst/>
          </a:prstGeom>
        </p:spPr>
        <p:txBody>
          <a:bodyPr vert="horz" wrap="square" lIns="0" tIns="10646" rIns="0" bIns="0" rtlCol="0">
            <a:spAutoFit/>
          </a:bodyPr>
          <a:lstStyle/>
          <a:p>
            <a:pPr marL="11206">
              <a:spcBef>
                <a:spcPts val="84"/>
              </a:spcBef>
            </a:pPr>
            <a:r>
              <a:rPr lang="en-US" sz="1235" spc="-26" dirty="0">
                <a:cs typeface="Dax Offc Pro"/>
              </a:rPr>
              <a:t>You are not enrolled for Medicare benefits</a:t>
            </a:r>
          </a:p>
        </p:txBody>
      </p:sp>
      <p:sp>
        <p:nvSpPr>
          <p:cNvPr id="36" name="object 7">
            <a:extLst>
              <a:ext uri="{FF2B5EF4-FFF2-40B4-BE49-F238E27FC236}">
                <a16:creationId xmlns:a16="http://schemas.microsoft.com/office/drawing/2014/main" id="{7F0EF5AD-1E3A-436B-A61F-3E629A67D803}"/>
              </a:ext>
            </a:extLst>
          </p:cNvPr>
          <p:cNvSpPr txBox="1"/>
          <p:nvPr/>
        </p:nvSpPr>
        <p:spPr>
          <a:xfrm>
            <a:off x="893101" y="4053866"/>
            <a:ext cx="3315260" cy="390854"/>
          </a:xfrm>
          <a:prstGeom prst="rect">
            <a:avLst/>
          </a:prstGeom>
        </p:spPr>
        <p:txBody>
          <a:bodyPr vert="horz" wrap="square" lIns="0" tIns="10646" rIns="0" bIns="0" rtlCol="0">
            <a:spAutoFit/>
          </a:bodyPr>
          <a:lstStyle/>
          <a:p>
            <a:pPr marL="11206">
              <a:spcBef>
                <a:spcPts val="84"/>
              </a:spcBef>
            </a:pPr>
            <a:r>
              <a:rPr lang="en-US" sz="1235" spc="-26" dirty="0">
                <a:cs typeface="Dax Offc Pro"/>
              </a:rPr>
              <a:t>You are not eligible to be claimed as a dependent on another individual’s tax return</a:t>
            </a:r>
          </a:p>
        </p:txBody>
      </p:sp>
      <p:sp>
        <p:nvSpPr>
          <p:cNvPr id="37" name="object 7">
            <a:extLst>
              <a:ext uri="{FF2B5EF4-FFF2-40B4-BE49-F238E27FC236}">
                <a16:creationId xmlns:a16="http://schemas.microsoft.com/office/drawing/2014/main" id="{9C26AD63-9A3C-4DB2-9F69-E3C7856C2D0E}"/>
              </a:ext>
            </a:extLst>
          </p:cNvPr>
          <p:cNvSpPr txBox="1"/>
          <p:nvPr/>
        </p:nvSpPr>
        <p:spPr>
          <a:xfrm>
            <a:off x="893100" y="4746879"/>
            <a:ext cx="4152235" cy="770958"/>
          </a:xfrm>
          <a:prstGeom prst="rect">
            <a:avLst/>
          </a:prstGeom>
        </p:spPr>
        <p:txBody>
          <a:bodyPr vert="horz" wrap="square" lIns="0" tIns="10646" rIns="0" bIns="0" rtlCol="0">
            <a:spAutoFit/>
          </a:bodyPr>
          <a:lstStyle/>
          <a:p>
            <a:pPr marL="11206">
              <a:spcBef>
                <a:spcPts val="84"/>
              </a:spcBef>
            </a:pPr>
            <a:r>
              <a:rPr lang="en-US" sz="1235" spc="-26" dirty="0">
                <a:cs typeface="Dax Offc Pro"/>
              </a:rPr>
              <a:t>You or your spouse are not contributing to a traditional health FSA or Health Reimbursement Account (HRA) which would make you ineligible to contribute to an HSA. Contributing to a limited-purpose health FSA or HRA will not prevent HSA eligibility.</a:t>
            </a:r>
          </a:p>
        </p:txBody>
      </p:sp>
      <p:pic>
        <p:nvPicPr>
          <p:cNvPr id="44" name="Graphic 43">
            <a:extLst>
              <a:ext uri="{FF2B5EF4-FFF2-40B4-BE49-F238E27FC236}">
                <a16:creationId xmlns:a16="http://schemas.microsoft.com/office/drawing/2014/main" id="{A7D2DEA4-A667-4989-A6F0-A172386364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4643" y="1750695"/>
            <a:ext cx="525780" cy="525780"/>
          </a:xfrm>
          <a:prstGeom prst="rect">
            <a:avLst/>
          </a:prstGeom>
        </p:spPr>
      </p:pic>
      <p:pic>
        <p:nvPicPr>
          <p:cNvPr id="45" name="Graphic 44">
            <a:extLst>
              <a:ext uri="{FF2B5EF4-FFF2-40B4-BE49-F238E27FC236}">
                <a16:creationId xmlns:a16="http://schemas.microsoft.com/office/drawing/2014/main" id="{57DD1B02-5538-4DEE-B701-E42A3A3975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4643" y="2495931"/>
            <a:ext cx="525780" cy="525780"/>
          </a:xfrm>
          <a:prstGeom prst="rect">
            <a:avLst/>
          </a:prstGeom>
        </p:spPr>
      </p:pic>
      <p:pic>
        <p:nvPicPr>
          <p:cNvPr id="46" name="Graphic 45">
            <a:extLst>
              <a:ext uri="{FF2B5EF4-FFF2-40B4-BE49-F238E27FC236}">
                <a16:creationId xmlns:a16="http://schemas.microsoft.com/office/drawing/2014/main" id="{071BA899-5206-4C55-9F49-7C9F9947C1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4643" y="3241167"/>
            <a:ext cx="525780" cy="525780"/>
          </a:xfrm>
          <a:prstGeom prst="rect">
            <a:avLst/>
          </a:prstGeom>
        </p:spPr>
      </p:pic>
      <p:pic>
        <p:nvPicPr>
          <p:cNvPr id="47" name="Graphic 46">
            <a:extLst>
              <a:ext uri="{FF2B5EF4-FFF2-40B4-BE49-F238E27FC236}">
                <a16:creationId xmlns:a16="http://schemas.microsoft.com/office/drawing/2014/main" id="{E10F1471-D373-4D87-A894-C38D1E2BF5D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4643" y="3986403"/>
            <a:ext cx="525780" cy="525780"/>
          </a:xfrm>
          <a:prstGeom prst="rect">
            <a:avLst/>
          </a:prstGeom>
        </p:spPr>
      </p:pic>
      <p:pic>
        <p:nvPicPr>
          <p:cNvPr id="48" name="Graphic 47">
            <a:extLst>
              <a:ext uri="{FF2B5EF4-FFF2-40B4-BE49-F238E27FC236}">
                <a16:creationId xmlns:a16="http://schemas.microsoft.com/office/drawing/2014/main" id="{EDAF8D34-E1C1-4A2E-81BB-20453D2FDD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4643" y="4731639"/>
            <a:ext cx="525780" cy="525780"/>
          </a:xfrm>
          <a:prstGeom prst="rect">
            <a:avLst/>
          </a:prstGeom>
        </p:spPr>
      </p:pic>
      <p:sp>
        <p:nvSpPr>
          <p:cNvPr id="2" name="Slide Number Placeholder 1">
            <a:extLst>
              <a:ext uri="{FF2B5EF4-FFF2-40B4-BE49-F238E27FC236}">
                <a16:creationId xmlns:a16="http://schemas.microsoft.com/office/drawing/2014/main" id="{22448270-4BB0-4F4C-AB9B-3D5308B08C50}"/>
              </a:ext>
            </a:extLst>
          </p:cNvPr>
          <p:cNvSpPr>
            <a:spLocks noGrp="1"/>
          </p:cNvSpPr>
          <p:nvPr>
            <p:ph type="sldNum" sz="quarter" idx="4"/>
          </p:nvPr>
        </p:nvSpPr>
        <p:spPr/>
        <p:txBody>
          <a:bodyPr/>
          <a:lstStyle/>
          <a:p>
            <a:fld id="{DF409F01-89B3-4841-A2DD-26ACA4A3A9FE}" type="slidenum">
              <a:rPr lang="en-CA" smtClean="0"/>
              <a:pPr/>
              <a:t>8</a:t>
            </a:fld>
            <a:endParaRPr lang="en-CA" dirty="0"/>
          </a:p>
        </p:txBody>
      </p:sp>
    </p:spTree>
    <p:extLst>
      <p:ext uri="{BB962C8B-B14F-4D97-AF65-F5344CB8AC3E}">
        <p14:creationId xmlns:p14="http://schemas.microsoft.com/office/powerpoint/2010/main" val="3987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p:txBody>
          <a:bodyPr/>
          <a:lstStyle/>
          <a:p>
            <a:r>
              <a:rPr lang="en-CA" b="1" dirty="0"/>
              <a:t>Contributions</a:t>
            </a:r>
          </a:p>
        </p:txBody>
      </p:sp>
      <p:graphicFrame>
        <p:nvGraphicFramePr>
          <p:cNvPr id="15" name="object 9">
            <a:extLst>
              <a:ext uri="{FF2B5EF4-FFF2-40B4-BE49-F238E27FC236}">
                <a16:creationId xmlns:a16="http://schemas.microsoft.com/office/drawing/2014/main" id="{74408FBC-F1F0-4B41-86E3-B84760A9C1B6}"/>
              </a:ext>
            </a:extLst>
          </p:cNvPr>
          <p:cNvGraphicFramePr>
            <a:graphicFrameLocks noGrp="1"/>
          </p:cNvGraphicFramePr>
          <p:nvPr>
            <p:ph idx="1"/>
            <p:extLst>
              <p:ext uri="{D42A27DB-BD31-4B8C-83A1-F6EECF244321}">
                <p14:modId xmlns:p14="http://schemas.microsoft.com/office/powerpoint/2010/main" val="777051439"/>
              </p:ext>
            </p:extLst>
          </p:nvPr>
        </p:nvGraphicFramePr>
        <p:xfrm>
          <a:off x="379412" y="2043953"/>
          <a:ext cx="8364541" cy="3396099"/>
        </p:xfrm>
        <a:graphic>
          <a:graphicData uri="http://schemas.openxmlformats.org/drawingml/2006/table">
            <a:tbl>
              <a:tblPr firstRow="1" bandRow="1">
                <a:tableStyleId>{2D5ABB26-0587-4C30-8999-92F81FD0307C}</a:tableStyleId>
              </a:tblPr>
              <a:tblGrid>
                <a:gridCol w="933021">
                  <a:extLst>
                    <a:ext uri="{9D8B030D-6E8A-4147-A177-3AD203B41FA5}">
                      <a16:colId xmlns:a16="http://schemas.microsoft.com/office/drawing/2014/main" val="20000"/>
                    </a:ext>
                  </a:extLst>
                </a:gridCol>
                <a:gridCol w="1486304">
                  <a:extLst>
                    <a:ext uri="{9D8B030D-6E8A-4147-A177-3AD203B41FA5}">
                      <a16:colId xmlns:a16="http://schemas.microsoft.com/office/drawing/2014/main" val="20001"/>
                    </a:ext>
                  </a:extLst>
                </a:gridCol>
                <a:gridCol w="1486304">
                  <a:extLst>
                    <a:ext uri="{9D8B030D-6E8A-4147-A177-3AD203B41FA5}">
                      <a16:colId xmlns:a16="http://schemas.microsoft.com/office/drawing/2014/main" val="20002"/>
                    </a:ext>
                  </a:extLst>
                </a:gridCol>
                <a:gridCol w="1486304">
                  <a:extLst>
                    <a:ext uri="{9D8B030D-6E8A-4147-A177-3AD203B41FA5}">
                      <a16:colId xmlns:a16="http://schemas.microsoft.com/office/drawing/2014/main" val="20003"/>
                    </a:ext>
                  </a:extLst>
                </a:gridCol>
                <a:gridCol w="1486304">
                  <a:extLst>
                    <a:ext uri="{9D8B030D-6E8A-4147-A177-3AD203B41FA5}">
                      <a16:colId xmlns:a16="http://schemas.microsoft.com/office/drawing/2014/main" val="20004"/>
                    </a:ext>
                  </a:extLst>
                </a:gridCol>
                <a:gridCol w="1486304">
                  <a:extLst>
                    <a:ext uri="{9D8B030D-6E8A-4147-A177-3AD203B41FA5}">
                      <a16:colId xmlns:a16="http://schemas.microsoft.com/office/drawing/2014/main" val="20005"/>
                    </a:ext>
                  </a:extLst>
                </a:gridCol>
              </a:tblGrid>
              <a:tr h="546921">
                <a:tc gridSpan="6">
                  <a:txBody>
                    <a:bodyPr/>
                    <a:lstStyle/>
                    <a:p>
                      <a:pPr marL="0" indent="0" algn="l">
                        <a:lnSpc>
                          <a:spcPct val="100000"/>
                        </a:lnSpc>
                        <a:spcBef>
                          <a:spcPts val="565"/>
                        </a:spcBef>
                      </a:pPr>
                      <a:r>
                        <a:rPr sz="1600" b="1" spc="-5" dirty="0">
                          <a:solidFill>
                            <a:srgbClr val="FFFFFF"/>
                          </a:solidFill>
                          <a:latin typeface="Dax Offc Pro"/>
                          <a:cs typeface="Dax Offc Pro"/>
                        </a:rPr>
                        <a:t>Maximum </a:t>
                      </a:r>
                      <a:r>
                        <a:rPr sz="1600" b="1" spc="-10" dirty="0">
                          <a:solidFill>
                            <a:srgbClr val="FFFFFF"/>
                          </a:solidFill>
                          <a:latin typeface="Dax Offc Pro"/>
                          <a:cs typeface="Dax Offc Pro"/>
                        </a:rPr>
                        <a:t>Contribution Amounts defined by </a:t>
                      </a:r>
                      <a:r>
                        <a:rPr sz="1600" b="1" spc="-5" dirty="0">
                          <a:solidFill>
                            <a:srgbClr val="FFFFFF"/>
                          </a:solidFill>
                          <a:latin typeface="Dax Offc Pro"/>
                          <a:cs typeface="Dax Offc Pro"/>
                        </a:rPr>
                        <a:t>the</a:t>
                      </a:r>
                      <a:r>
                        <a:rPr sz="1600" b="1" spc="50" dirty="0">
                          <a:solidFill>
                            <a:srgbClr val="FFFFFF"/>
                          </a:solidFill>
                          <a:latin typeface="Dax Offc Pro"/>
                          <a:cs typeface="Dax Offc Pro"/>
                        </a:rPr>
                        <a:t> </a:t>
                      </a:r>
                      <a:r>
                        <a:rPr sz="1600" b="1" spc="-10" dirty="0">
                          <a:solidFill>
                            <a:srgbClr val="FFFFFF"/>
                          </a:solidFill>
                          <a:latin typeface="Dax Offc Pro"/>
                          <a:cs typeface="Dax Offc Pro"/>
                        </a:rPr>
                        <a:t>IRS:</a:t>
                      </a:r>
                      <a:endParaRPr sz="1600" b="1" dirty="0">
                        <a:latin typeface="Dax Offc Pro"/>
                        <a:cs typeface="Dax Offc Pro"/>
                      </a:endParaRPr>
                    </a:p>
                  </a:txBody>
                  <a:tcPr marL="144000" marR="144000" marT="144000" marB="144000" anchor="ctr">
                    <a:lnB w="6350" cap="flat" cmpd="sng" algn="ctr">
                      <a:solidFill>
                        <a:schemeClr val="bg1">
                          <a:lumMod val="85000"/>
                        </a:schemeClr>
                      </a:solidFill>
                      <a:prstDash val="solid"/>
                      <a:round/>
                      <a:headEnd type="none" w="med" len="med"/>
                      <a:tailEnd type="none" w="med" len="med"/>
                    </a:lnB>
                    <a:solidFill>
                      <a:srgbClr val="0079C1"/>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1061090">
                <a:tc>
                  <a:txBody>
                    <a:bodyPr/>
                    <a:lstStyle/>
                    <a:p>
                      <a:pPr algn="l">
                        <a:lnSpc>
                          <a:spcPct val="100000"/>
                        </a:lnSpc>
                      </a:pPr>
                      <a:r>
                        <a:rPr sz="1100" b="1" u="none" spc="-25" dirty="0">
                          <a:uFill>
                            <a:solidFill>
                              <a:srgbClr val="000000"/>
                            </a:solidFill>
                          </a:uFill>
                          <a:latin typeface="Dax Offc Pro"/>
                          <a:cs typeface="Dax Offc Pro"/>
                        </a:rPr>
                        <a:t>Tax</a:t>
                      </a:r>
                      <a:r>
                        <a:rPr sz="1100" b="1" u="none" spc="-50" dirty="0">
                          <a:uFill>
                            <a:solidFill>
                              <a:srgbClr val="000000"/>
                            </a:solidFill>
                          </a:uFill>
                          <a:latin typeface="Dax Offc Pro"/>
                          <a:cs typeface="Dax Offc Pro"/>
                        </a:rPr>
                        <a:t> </a:t>
                      </a:r>
                      <a:r>
                        <a:rPr sz="1100" b="1" u="none" spc="-20" dirty="0">
                          <a:uFill>
                            <a:solidFill>
                              <a:srgbClr val="000000"/>
                            </a:solidFill>
                          </a:uFill>
                          <a:latin typeface="Dax Offc Pro"/>
                          <a:cs typeface="Dax Offc Pro"/>
                        </a:rPr>
                        <a:t>Year</a:t>
                      </a:r>
                      <a:endParaRPr sz="1100" b="1" u="none" dirty="0">
                        <a:latin typeface="Dax Offc Pro"/>
                        <a:cs typeface="Dax Offc Pro"/>
                      </a:endParaRPr>
                    </a:p>
                  </a:txBody>
                  <a:tcPr marL="144000" marR="144000" marT="144000" marB="144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gridSpan="2">
                  <a:txBody>
                    <a:bodyPr/>
                    <a:lstStyle/>
                    <a:p>
                      <a:pPr marL="626745">
                        <a:lnSpc>
                          <a:spcPct val="100000"/>
                        </a:lnSpc>
                      </a:pPr>
                      <a:r>
                        <a:rPr sz="1100" u="none" spc="-5" dirty="0">
                          <a:uFill>
                            <a:solidFill>
                              <a:srgbClr val="000000"/>
                            </a:solidFill>
                          </a:uFill>
                          <a:latin typeface="Dax Offc Pro"/>
                          <a:cs typeface="Dax Offc Pro"/>
                        </a:rPr>
                        <a:t>Annual </a:t>
                      </a:r>
                      <a:r>
                        <a:rPr sz="1100" u="none" spc="-10" dirty="0">
                          <a:uFill>
                            <a:solidFill>
                              <a:srgbClr val="000000"/>
                            </a:solidFill>
                          </a:uFill>
                          <a:latin typeface="Dax Offc Pro"/>
                          <a:cs typeface="Dax Offc Pro"/>
                        </a:rPr>
                        <a:t>Contribution</a:t>
                      </a:r>
                      <a:r>
                        <a:rPr sz="1100" u="none" spc="-30" dirty="0">
                          <a:uFill>
                            <a:solidFill>
                              <a:srgbClr val="000000"/>
                            </a:solidFill>
                          </a:uFill>
                          <a:latin typeface="Dax Offc Pro"/>
                          <a:cs typeface="Dax Offc Pro"/>
                        </a:rPr>
                        <a:t> </a:t>
                      </a:r>
                      <a:r>
                        <a:rPr sz="1100" u="none" spc="-5" dirty="0">
                          <a:uFill>
                            <a:solidFill>
                              <a:srgbClr val="000000"/>
                            </a:solidFill>
                          </a:uFill>
                          <a:latin typeface="Dax Offc Pro"/>
                          <a:cs typeface="Dax Offc Pro"/>
                        </a:rPr>
                        <a:t>Limits</a:t>
                      </a:r>
                      <a:endParaRPr sz="1100" u="none" dirty="0">
                        <a:latin typeface="Dax Offc Pro"/>
                        <a:cs typeface="Dax Offc Pro"/>
                      </a:endParaRPr>
                    </a:p>
                  </a:txBody>
                  <a:tcPr marL="144000" marR="144000" marT="144000" marB="144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hMerge="1">
                  <a:txBody>
                    <a:bodyPr/>
                    <a:lstStyle/>
                    <a:p>
                      <a:endParaRPr/>
                    </a:p>
                  </a:txBody>
                  <a:tcPr marL="0" marR="0" marT="0" marB="0"/>
                </a:tc>
                <a:tc>
                  <a:txBody>
                    <a:bodyPr/>
                    <a:lstStyle/>
                    <a:p>
                      <a:pPr marL="170180" marR="163195" indent="-635" algn="ctr">
                        <a:lnSpc>
                          <a:spcPct val="100000"/>
                        </a:lnSpc>
                        <a:spcBef>
                          <a:spcPts val="380"/>
                        </a:spcBef>
                      </a:pPr>
                      <a:r>
                        <a:rPr sz="1100" u="none" spc="-5" dirty="0">
                          <a:uFill>
                            <a:solidFill>
                              <a:srgbClr val="000000"/>
                            </a:solidFill>
                          </a:uFill>
                          <a:latin typeface="Dax Offc Pro"/>
                          <a:cs typeface="Dax Offc Pro"/>
                        </a:rPr>
                        <a:t>Catch-up </a:t>
                      </a:r>
                      <a:r>
                        <a:rPr sz="1100" u="none" spc="-5" dirty="0">
                          <a:latin typeface="Dax Offc Pro"/>
                          <a:cs typeface="Dax Offc Pro"/>
                        </a:rPr>
                        <a:t> </a:t>
                      </a:r>
                      <a:r>
                        <a:rPr sz="1100" u="none" spc="-10" dirty="0">
                          <a:uFill>
                            <a:solidFill>
                              <a:srgbClr val="000000"/>
                            </a:solidFill>
                          </a:uFill>
                          <a:latin typeface="Dax Offc Pro"/>
                          <a:cs typeface="Dax Offc Pro"/>
                        </a:rPr>
                        <a:t>contribution(s)</a:t>
                      </a:r>
                      <a:r>
                        <a:rPr lang="en-US" sz="1100" u="none" spc="-10" dirty="0">
                          <a:uFill>
                            <a:solidFill>
                              <a:srgbClr val="000000"/>
                            </a:solidFill>
                          </a:uFill>
                          <a:latin typeface="Dax Offc Pro"/>
                          <a:cs typeface="Dax Offc Pro"/>
                        </a:rPr>
                        <a:t> </a:t>
                      </a:r>
                      <a:r>
                        <a:rPr sz="1100" u="none" spc="-10" dirty="0">
                          <a:uFill>
                            <a:solidFill>
                              <a:srgbClr val="000000"/>
                            </a:solidFill>
                          </a:uFill>
                          <a:latin typeface="Dax Offc Pro"/>
                          <a:cs typeface="Dax Offc Pro"/>
                        </a:rPr>
                        <a:t>available for</a:t>
                      </a:r>
                      <a:r>
                        <a:rPr sz="1100" u="none" spc="-105" dirty="0">
                          <a:uFill>
                            <a:solidFill>
                              <a:srgbClr val="000000"/>
                            </a:solidFill>
                          </a:uFill>
                          <a:latin typeface="Dax Offc Pro"/>
                          <a:cs typeface="Dax Offc Pro"/>
                        </a:rPr>
                        <a:t> </a:t>
                      </a:r>
                      <a:r>
                        <a:rPr sz="1100" u="none" spc="-5" dirty="0">
                          <a:uFill>
                            <a:solidFill>
                              <a:srgbClr val="000000"/>
                            </a:solidFill>
                          </a:uFill>
                          <a:latin typeface="Dax Offc Pro"/>
                          <a:cs typeface="Dax Offc Pro"/>
                        </a:rPr>
                        <a:t>ages </a:t>
                      </a:r>
                      <a:r>
                        <a:rPr sz="1100" u="none" dirty="0">
                          <a:uFill>
                            <a:solidFill>
                              <a:srgbClr val="000000"/>
                            </a:solidFill>
                          </a:uFill>
                          <a:latin typeface="Dax Offc Pro"/>
                          <a:cs typeface="Dax Offc Pro"/>
                        </a:rPr>
                        <a:t>55 or</a:t>
                      </a:r>
                      <a:r>
                        <a:rPr lang="en-US" sz="1100" u="none" spc="-75" dirty="0">
                          <a:uFill>
                            <a:solidFill>
                              <a:srgbClr val="000000"/>
                            </a:solidFill>
                          </a:uFill>
                          <a:latin typeface="Dax Offc Pro"/>
                          <a:cs typeface="Dax Offc Pro"/>
                        </a:rPr>
                        <a:t> </a:t>
                      </a:r>
                      <a:r>
                        <a:rPr sz="1100" u="none" dirty="0">
                          <a:uFill>
                            <a:solidFill>
                              <a:srgbClr val="000000"/>
                            </a:solidFill>
                          </a:uFill>
                          <a:latin typeface="Dax Offc Pro"/>
                          <a:cs typeface="Dax Offc Pro"/>
                        </a:rPr>
                        <a:t>older</a:t>
                      </a:r>
                      <a:endParaRPr sz="1100" u="none" dirty="0">
                        <a:latin typeface="Dax Offc Pro"/>
                        <a:cs typeface="Dax Offc Pro"/>
                      </a:endParaRPr>
                    </a:p>
                  </a:txBody>
                  <a:tcPr marL="144000" marR="144000" marT="144000" marB="144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gridSpan="2">
                  <a:txBody>
                    <a:bodyPr/>
                    <a:lstStyle/>
                    <a:p>
                      <a:pPr marL="438150" marR="117475" indent="-312420">
                        <a:lnSpc>
                          <a:spcPct val="100000"/>
                        </a:lnSpc>
                      </a:pPr>
                      <a:r>
                        <a:rPr sz="1100" u="none" spc="-5" dirty="0">
                          <a:uFill>
                            <a:solidFill>
                              <a:srgbClr val="000000"/>
                            </a:solidFill>
                          </a:uFill>
                          <a:latin typeface="Dax Offc Pro"/>
                          <a:cs typeface="Dax Offc Pro"/>
                        </a:rPr>
                        <a:t>Maximum </a:t>
                      </a:r>
                      <a:r>
                        <a:rPr sz="1100" u="none" spc="-10" dirty="0">
                          <a:uFill>
                            <a:solidFill>
                              <a:srgbClr val="000000"/>
                            </a:solidFill>
                          </a:uFill>
                          <a:latin typeface="Dax Offc Pro"/>
                          <a:cs typeface="Dax Offc Pro"/>
                        </a:rPr>
                        <a:t>contribution </a:t>
                      </a:r>
                      <a:r>
                        <a:rPr sz="1100" u="none" spc="-5" dirty="0">
                          <a:uFill>
                            <a:solidFill>
                              <a:srgbClr val="000000"/>
                            </a:solidFill>
                          </a:uFill>
                          <a:latin typeface="Dax Offc Pro"/>
                          <a:cs typeface="Dax Offc Pro"/>
                        </a:rPr>
                        <a:t>limit with catch-up </a:t>
                      </a:r>
                      <a:r>
                        <a:rPr sz="1100" u="none" spc="-5" dirty="0">
                          <a:latin typeface="Dax Offc Pro"/>
                          <a:cs typeface="Dax Offc Pro"/>
                        </a:rPr>
                        <a:t> </a:t>
                      </a:r>
                      <a:r>
                        <a:rPr sz="1100" u="none" spc="-10" dirty="0">
                          <a:uFill>
                            <a:solidFill>
                              <a:srgbClr val="000000"/>
                            </a:solidFill>
                          </a:uFill>
                          <a:latin typeface="Dax Offc Pro"/>
                          <a:cs typeface="Dax Offc Pro"/>
                        </a:rPr>
                        <a:t>contribution for </a:t>
                      </a:r>
                      <a:r>
                        <a:rPr sz="1100" u="none" spc="-5" dirty="0">
                          <a:uFill>
                            <a:solidFill>
                              <a:srgbClr val="000000"/>
                            </a:solidFill>
                          </a:uFill>
                          <a:latin typeface="Dax Offc Pro"/>
                          <a:cs typeface="Dax Offc Pro"/>
                        </a:rPr>
                        <a:t>ages 55</a:t>
                      </a:r>
                      <a:r>
                        <a:rPr lang="en-US" sz="1100" u="none" spc="-5" dirty="0">
                          <a:uFill>
                            <a:solidFill>
                              <a:srgbClr val="000000"/>
                            </a:solidFill>
                          </a:uFill>
                          <a:latin typeface="Dax Offc Pro"/>
                          <a:cs typeface="Dax Offc Pro"/>
                        </a:rPr>
                        <a:t> </a:t>
                      </a:r>
                      <a:r>
                        <a:rPr sz="1100" u="none" spc="-5" dirty="0">
                          <a:uFill>
                            <a:solidFill>
                              <a:srgbClr val="000000"/>
                            </a:solidFill>
                          </a:uFill>
                          <a:latin typeface="Dax Offc Pro"/>
                          <a:cs typeface="Dax Offc Pro"/>
                        </a:rPr>
                        <a:t>or</a:t>
                      </a:r>
                      <a:r>
                        <a:rPr sz="1100" u="none" spc="-80" dirty="0">
                          <a:uFill>
                            <a:solidFill>
                              <a:srgbClr val="000000"/>
                            </a:solidFill>
                          </a:uFill>
                          <a:latin typeface="Dax Offc Pro"/>
                          <a:cs typeface="Dax Offc Pro"/>
                        </a:rPr>
                        <a:t> </a:t>
                      </a:r>
                      <a:r>
                        <a:rPr sz="1100" u="none" spc="-5" dirty="0">
                          <a:uFill>
                            <a:solidFill>
                              <a:srgbClr val="000000"/>
                            </a:solidFill>
                          </a:uFill>
                          <a:latin typeface="Dax Offc Pro"/>
                          <a:cs typeface="Dax Offc Pro"/>
                        </a:rPr>
                        <a:t>older</a:t>
                      </a:r>
                      <a:endParaRPr sz="1100" u="none" dirty="0">
                        <a:latin typeface="Dax Offc Pro"/>
                        <a:cs typeface="Dax Offc Pro"/>
                      </a:endParaRPr>
                    </a:p>
                  </a:txBody>
                  <a:tcPr marL="144000" marR="144000" marT="144000" marB="144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hMerge="1">
                  <a:txBody>
                    <a:bodyPr/>
                    <a:lstStyle/>
                    <a:p>
                      <a:endParaRPr/>
                    </a:p>
                  </a:txBody>
                  <a:tcPr marL="0" marR="0" marT="0" marB="0"/>
                </a:tc>
                <a:extLst>
                  <a:ext uri="{0D108BD9-81ED-4DB2-BD59-A6C34878D82A}">
                    <a16:rowId xmlns:a16="http://schemas.microsoft.com/office/drawing/2014/main" val="10001"/>
                  </a:ext>
                </a:extLst>
              </a:tr>
              <a:tr h="574326">
                <a:tc>
                  <a:txBody>
                    <a:bodyPr/>
                    <a:lstStyle/>
                    <a:p>
                      <a:pPr algn="l">
                        <a:lnSpc>
                          <a:spcPct val="100000"/>
                        </a:lnSpc>
                      </a:pPr>
                      <a:endParaRPr sz="1100" b="1" dirty="0">
                        <a:latin typeface="Times New Roman"/>
                        <a:cs typeface="Times New Roman"/>
                      </a:endParaRPr>
                    </a:p>
                  </a:txBody>
                  <a:tcPr marL="144000" marR="144000" marT="144000" marB="144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alpha val="60000"/>
                      </a:schemeClr>
                    </a:solidFill>
                  </a:tcPr>
                </a:tc>
                <a:tc>
                  <a:txBody>
                    <a:bodyPr/>
                    <a:lstStyle/>
                    <a:p>
                      <a:pPr algn="ctr">
                        <a:lnSpc>
                          <a:spcPct val="100000"/>
                        </a:lnSpc>
                        <a:spcBef>
                          <a:spcPts val="345"/>
                        </a:spcBef>
                      </a:pPr>
                      <a:r>
                        <a:rPr sz="1100" b="1" dirty="0">
                          <a:latin typeface="Dax Offc Pro"/>
                          <a:cs typeface="Dax Offc Pro"/>
                        </a:rPr>
                        <a:t>Self</a:t>
                      </a:r>
                      <a:endParaRPr sz="1100" dirty="0">
                        <a:latin typeface="Dax Offc Pro"/>
                        <a:cs typeface="Dax Offc Pro"/>
                      </a:endParaRPr>
                    </a:p>
                  </a:txBody>
                  <a:tcPr marL="144000" marR="144000" marT="144000" marB="144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alpha val="60000"/>
                      </a:schemeClr>
                    </a:solidFill>
                  </a:tcPr>
                </a:tc>
                <a:tc>
                  <a:txBody>
                    <a:bodyPr/>
                    <a:lstStyle/>
                    <a:p>
                      <a:pPr algn="ctr">
                        <a:lnSpc>
                          <a:spcPct val="100000"/>
                        </a:lnSpc>
                        <a:spcBef>
                          <a:spcPts val="345"/>
                        </a:spcBef>
                      </a:pPr>
                      <a:r>
                        <a:rPr sz="1100" b="1" spc="-10" dirty="0">
                          <a:latin typeface="Dax Offc Pro"/>
                          <a:cs typeface="Dax Offc Pro"/>
                        </a:rPr>
                        <a:t>Family</a:t>
                      </a:r>
                      <a:endParaRPr sz="1100" dirty="0">
                        <a:latin typeface="Dax Offc Pro"/>
                        <a:cs typeface="Dax Offc Pro"/>
                      </a:endParaRPr>
                    </a:p>
                  </a:txBody>
                  <a:tcPr marL="144000" marR="144000" marT="144000" marB="144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alpha val="60000"/>
                      </a:schemeClr>
                    </a:solidFill>
                  </a:tcPr>
                </a:tc>
                <a:tc>
                  <a:txBody>
                    <a:bodyPr/>
                    <a:lstStyle/>
                    <a:p>
                      <a:pPr>
                        <a:lnSpc>
                          <a:spcPct val="100000"/>
                        </a:lnSpc>
                      </a:pPr>
                      <a:endParaRPr sz="1100">
                        <a:latin typeface="Times New Roman"/>
                        <a:cs typeface="Times New Roman"/>
                      </a:endParaRPr>
                    </a:p>
                  </a:txBody>
                  <a:tcPr marL="144000" marR="144000" marT="144000" marB="144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alpha val="60000"/>
                      </a:schemeClr>
                    </a:solidFill>
                  </a:tcPr>
                </a:tc>
                <a:tc>
                  <a:txBody>
                    <a:bodyPr/>
                    <a:lstStyle/>
                    <a:p>
                      <a:pPr algn="ctr">
                        <a:lnSpc>
                          <a:spcPct val="100000"/>
                        </a:lnSpc>
                        <a:spcBef>
                          <a:spcPts val="345"/>
                        </a:spcBef>
                      </a:pPr>
                      <a:r>
                        <a:rPr sz="1100" b="1" dirty="0">
                          <a:latin typeface="Dax Offc Pro"/>
                          <a:cs typeface="Dax Offc Pro"/>
                        </a:rPr>
                        <a:t>Self</a:t>
                      </a:r>
                      <a:endParaRPr sz="1100" dirty="0">
                        <a:latin typeface="Dax Offc Pro"/>
                        <a:cs typeface="Dax Offc Pro"/>
                      </a:endParaRPr>
                    </a:p>
                  </a:txBody>
                  <a:tcPr marL="144000" marR="144000" marT="144000" marB="144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alpha val="60000"/>
                      </a:schemeClr>
                    </a:solidFill>
                  </a:tcPr>
                </a:tc>
                <a:tc>
                  <a:txBody>
                    <a:bodyPr/>
                    <a:lstStyle/>
                    <a:p>
                      <a:pPr algn="ctr">
                        <a:lnSpc>
                          <a:spcPct val="100000"/>
                        </a:lnSpc>
                        <a:spcBef>
                          <a:spcPts val="345"/>
                        </a:spcBef>
                      </a:pPr>
                      <a:r>
                        <a:rPr sz="1100" b="1" spc="-10" dirty="0">
                          <a:latin typeface="Dax Offc Pro"/>
                          <a:cs typeface="Dax Offc Pro"/>
                        </a:rPr>
                        <a:t>Family</a:t>
                      </a:r>
                      <a:endParaRPr sz="1100" dirty="0">
                        <a:latin typeface="Dax Offc Pro"/>
                        <a:cs typeface="Dax Offc Pro"/>
                      </a:endParaRPr>
                    </a:p>
                  </a:txBody>
                  <a:tcPr marL="144000" marR="144000" marT="144000" marB="144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alpha val="60000"/>
                      </a:schemeClr>
                    </a:solidFill>
                  </a:tcPr>
                </a:tc>
                <a:extLst>
                  <a:ext uri="{0D108BD9-81ED-4DB2-BD59-A6C34878D82A}">
                    <a16:rowId xmlns:a16="http://schemas.microsoft.com/office/drawing/2014/main" val="10002"/>
                  </a:ext>
                </a:extLst>
              </a:tr>
              <a:tr h="574326">
                <a:tc>
                  <a:txBody>
                    <a:bodyPr/>
                    <a:lstStyle/>
                    <a:p>
                      <a:pPr algn="l">
                        <a:lnSpc>
                          <a:spcPct val="100000"/>
                        </a:lnSpc>
                        <a:spcBef>
                          <a:spcPts val="355"/>
                        </a:spcBef>
                      </a:pPr>
                      <a:r>
                        <a:rPr lang="en-US" sz="1100" b="1" dirty="0">
                          <a:latin typeface="Dax Offc Pro"/>
                          <a:cs typeface="Dax Offc Pro"/>
                        </a:rPr>
                        <a:t>2021</a:t>
                      </a:r>
                      <a:endParaRPr sz="1100" b="1" dirty="0">
                        <a:latin typeface="Dax Offc Pro"/>
                        <a:cs typeface="Dax Offc Pro"/>
                      </a:endParaRPr>
                    </a:p>
                  </a:txBody>
                  <a:tcPr marL="144000" marR="144000" marT="144000" marB="144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lnSpc>
                          <a:spcPct val="100000"/>
                        </a:lnSpc>
                        <a:spcBef>
                          <a:spcPts val="355"/>
                        </a:spcBef>
                      </a:pPr>
                      <a:r>
                        <a:rPr sz="1100" dirty="0">
                          <a:latin typeface="Dax Offc Pro"/>
                          <a:cs typeface="Dax Offc Pro"/>
                        </a:rPr>
                        <a:t>$</a:t>
                      </a:r>
                      <a:r>
                        <a:rPr lang="en-US" sz="1100" dirty="0">
                          <a:latin typeface="Dax Offc Pro"/>
                          <a:cs typeface="Dax Offc Pro"/>
                        </a:rPr>
                        <a:t>3,600</a:t>
                      </a:r>
                      <a:endParaRPr sz="1100" dirty="0">
                        <a:latin typeface="Dax Offc Pro"/>
                        <a:cs typeface="Dax Offc Pro"/>
                      </a:endParaRPr>
                    </a:p>
                  </a:txBody>
                  <a:tcPr marL="144000" marR="144000" marT="144000" marB="144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lnSpc>
                          <a:spcPct val="100000"/>
                        </a:lnSpc>
                        <a:spcBef>
                          <a:spcPts val="355"/>
                        </a:spcBef>
                      </a:pPr>
                      <a:r>
                        <a:rPr sz="1100" dirty="0">
                          <a:latin typeface="Dax Offc Pro"/>
                          <a:cs typeface="Dax Offc Pro"/>
                        </a:rPr>
                        <a:t>$</a:t>
                      </a:r>
                      <a:r>
                        <a:rPr lang="en-US" sz="1100" dirty="0">
                          <a:latin typeface="Dax Offc Pro"/>
                          <a:cs typeface="Dax Offc Pro"/>
                        </a:rPr>
                        <a:t>7,200</a:t>
                      </a:r>
                      <a:endParaRPr sz="1100" dirty="0">
                        <a:latin typeface="Dax Offc Pro"/>
                        <a:cs typeface="Dax Offc Pro"/>
                      </a:endParaRPr>
                    </a:p>
                  </a:txBody>
                  <a:tcPr marL="144000" marR="144000" marT="144000" marB="144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marR="503555" algn="r">
                        <a:lnSpc>
                          <a:spcPct val="100000"/>
                        </a:lnSpc>
                        <a:spcBef>
                          <a:spcPts val="355"/>
                        </a:spcBef>
                      </a:pPr>
                      <a:r>
                        <a:rPr sz="1100" dirty="0">
                          <a:latin typeface="Dax Offc Pro"/>
                          <a:cs typeface="Dax Offc Pro"/>
                        </a:rPr>
                        <a:t>$1,000</a:t>
                      </a:r>
                    </a:p>
                  </a:txBody>
                  <a:tcPr marL="144000" marR="144000" marT="144000" marB="144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lnSpc>
                          <a:spcPct val="100000"/>
                        </a:lnSpc>
                        <a:spcBef>
                          <a:spcPts val="355"/>
                        </a:spcBef>
                      </a:pPr>
                      <a:r>
                        <a:rPr sz="1100" dirty="0">
                          <a:latin typeface="Dax Offc Pro"/>
                          <a:cs typeface="Dax Offc Pro"/>
                        </a:rPr>
                        <a:t>$</a:t>
                      </a:r>
                      <a:r>
                        <a:rPr lang="en-US" sz="1100" dirty="0">
                          <a:latin typeface="Dax Offc Pro"/>
                          <a:cs typeface="Dax Offc Pro"/>
                        </a:rPr>
                        <a:t>4,600</a:t>
                      </a:r>
                      <a:endParaRPr sz="1100" dirty="0">
                        <a:latin typeface="Dax Offc Pro"/>
                        <a:cs typeface="Dax Offc Pro"/>
                      </a:endParaRPr>
                    </a:p>
                  </a:txBody>
                  <a:tcPr marL="144000" marR="144000" marT="144000" marB="144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tc>
                  <a:txBody>
                    <a:bodyPr/>
                    <a:lstStyle/>
                    <a:p>
                      <a:pPr algn="ctr">
                        <a:lnSpc>
                          <a:spcPct val="100000"/>
                        </a:lnSpc>
                        <a:spcBef>
                          <a:spcPts val="355"/>
                        </a:spcBef>
                      </a:pPr>
                      <a:r>
                        <a:rPr sz="1100" dirty="0">
                          <a:latin typeface="Dax Offc Pro"/>
                          <a:cs typeface="Dax Offc Pro"/>
                        </a:rPr>
                        <a:t>$</a:t>
                      </a:r>
                      <a:r>
                        <a:rPr lang="en-US" sz="1100" dirty="0">
                          <a:latin typeface="Dax Offc Pro"/>
                          <a:cs typeface="Dax Offc Pro"/>
                        </a:rPr>
                        <a:t>8,200</a:t>
                      </a:r>
                      <a:endParaRPr sz="1100" dirty="0">
                        <a:latin typeface="Dax Offc Pro"/>
                        <a:cs typeface="Dax Offc Pro"/>
                      </a:endParaRPr>
                    </a:p>
                  </a:txBody>
                  <a:tcPr marL="144000" marR="144000" marT="144000" marB="144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0003"/>
                  </a:ext>
                </a:extLst>
              </a:tr>
              <a:tr h="574326">
                <a:tc>
                  <a:txBody>
                    <a:bodyPr/>
                    <a:lstStyle/>
                    <a:p>
                      <a:pPr algn="l">
                        <a:lnSpc>
                          <a:spcPct val="100000"/>
                        </a:lnSpc>
                        <a:spcBef>
                          <a:spcPts val="350"/>
                        </a:spcBef>
                      </a:pPr>
                      <a:r>
                        <a:rPr lang="en-US" sz="1100" b="1" dirty="0">
                          <a:latin typeface="Dax Offc Pro"/>
                          <a:cs typeface="Dax Offc Pro"/>
                        </a:rPr>
                        <a:t>2022</a:t>
                      </a:r>
                      <a:endParaRPr sz="1100" b="1" dirty="0">
                        <a:latin typeface="Dax Offc Pro"/>
                        <a:cs typeface="Dax Offc Pro"/>
                      </a:endParaRPr>
                    </a:p>
                  </a:txBody>
                  <a:tcPr marL="144000" marR="144000" marT="144000" marB="144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alpha val="60000"/>
                      </a:schemeClr>
                    </a:solidFill>
                  </a:tcPr>
                </a:tc>
                <a:tc>
                  <a:txBody>
                    <a:bodyPr/>
                    <a:lstStyle/>
                    <a:p>
                      <a:pPr algn="ctr">
                        <a:lnSpc>
                          <a:spcPct val="100000"/>
                        </a:lnSpc>
                        <a:spcBef>
                          <a:spcPts val="350"/>
                        </a:spcBef>
                      </a:pPr>
                      <a:r>
                        <a:rPr sz="1100" dirty="0">
                          <a:latin typeface="Dax Offc Pro"/>
                          <a:cs typeface="Dax Offc Pro"/>
                        </a:rPr>
                        <a:t>$3,</a:t>
                      </a:r>
                      <a:r>
                        <a:rPr lang="en-US" sz="1100" dirty="0">
                          <a:latin typeface="Dax Offc Pro"/>
                          <a:cs typeface="Dax Offc Pro"/>
                        </a:rPr>
                        <a:t>650</a:t>
                      </a:r>
                      <a:endParaRPr sz="1100" dirty="0">
                        <a:latin typeface="Dax Offc Pro"/>
                        <a:cs typeface="Dax Offc Pro"/>
                      </a:endParaRPr>
                    </a:p>
                  </a:txBody>
                  <a:tcPr marL="144000" marR="144000" marT="144000" marB="144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alpha val="60000"/>
                      </a:schemeClr>
                    </a:solidFill>
                  </a:tcPr>
                </a:tc>
                <a:tc>
                  <a:txBody>
                    <a:bodyPr/>
                    <a:lstStyle/>
                    <a:p>
                      <a:pPr algn="ctr">
                        <a:lnSpc>
                          <a:spcPct val="100000"/>
                        </a:lnSpc>
                        <a:spcBef>
                          <a:spcPts val="350"/>
                        </a:spcBef>
                      </a:pPr>
                      <a:r>
                        <a:rPr sz="1100" dirty="0">
                          <a:latin typeface="Dax Offc Pro"/>
                          <a:cs typeface="Dax Offc Pro"/>
                        </a:rPr>
                        <a:t>$</a:t>
                      </a:r>
                      <a:r>
                        <a:rPr lang="en-US" sz="1100" dirty="0">
                          <a:latin typeface="Dax Offc Pro"/>
                          <a:cs typeface="Dax Offc Pro"/>
                        </a:rPr>
                        <a:t>7,300</a:t>
                      </a:r>
                      <a:endParaRPr sz="1100" dirty="0">
                        <a:latin typeface="Dax Offc Pro"/>
                        <a:cs typeface="Dax Offc Pro"/>
                      </a:endParaRPr>
                    </a:p>
                  </a:txBody>
                  <a:tcPr marL="144000" marR="144000" marT="144000" marB="144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alpha val="60000"/>
                      </a:schemeClr>
                    </a:solidFill>
                  </a:tcPr>
                </a:tc>
                <a:tc>
                  <a:txBody>
                    <a:bodyPr/>
                    <a:lstStyle/>
                    <a:p>
                      <a:pPr marR="503555" algn="r">
                        <a:lnSpc>
                          <a:spcPct val="100000"/>
                        </a:lnSpc>
                        <a:spcBef>
                          <a:spcPts val="350"/>
                        </a:spcBef>
                      </a:pPr>
                      <a:r>
                        <a:rPr sz="1100" dirty="0">
                          <a:latin typeface="Dax Offc Pro"/>
                          <a:cs typeface="Dax Offc Pro"/>
                        </a:rPr>
                        <a:t>$1,000</a:t>
                      </a:r>
                    </a:p>
                  </a:txBody>
                  <a:tcPr marL="144000" marR="144000" marT="144000" marB="144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alpha val="60000"/>
                      </a:schemeClr>
                    </a:solidFill>
                  </a:tcPr>
                </a:tc>
                <a:tc>
                  <a:txBody>
                    <a:bodyPr/>
                    <a:lstStyle/>
                    <a:p>
                      <a:pPr algn="ctr">
                        <a:lnSpc>
                          <a:spcPct val="100000"/>
                        </a:lnSpc>
                        <a:spcBef>
                          <a:spcPts val="350"/>
                        </a:spcBef>
                      </a:pPr>
                      <a:r>
                        <a:rPr sz="1100" dirty="0">
                          <a:latin typeface="Dax Offc Pro"/>
                          <a:cs typeface="Dax Offc Pro"/>
                        </a:rPr>
                        <a:t>$4,</a:t>
                      </a:r>
                      <a:r>
                        <a:rPr lang="en-US" sz="1100" dirty="0">
                          <a:latin typeface="Dax Offc Pro"/>
                          <a:cs typeface="Dax Offc Pro"/>
                        </a:rPr>
                        <a:t>650</a:t>
                      </a:r>
                      <a:endParaRPr sz="1100" dirty="0">
                        <a:latin typeface="Dax Offc Pro"/>
                        <a:cs typeface="Dax Offc Pro"/>
                      </a:endParaRPr>
                    </a:p>
                  </a:txBody>
                  <a:tcPr marL="144000" marR="144000" marT="144000" marB="144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alpha val="60000"/>
                      </a:schemeClr>
                    </a:solidFill>
                  </a:tcPr>
                </a:tc>
                <a:tc>
                  <a:txBody>
                    <a:bodyPr/>
                    <a:lstStyle/>
                    <a:p>
                      <a:pPr algn="ctr">
                        <a:lnSpc>
                          <a:spcPct val="100000"/>
                        </a:lnSpc>
                        <a:spcBef>
                          <a:spcPts val="350"/>
                        </a:spcBef>
                      </a:pPr>
                      <a:r>
                        <a:rPr sz="1100" dirty="0">
                          <a:latin typeface="Dax Offc Pro"/>
                          <a:cs typeface="Dax Offc Pro"/>
                        </a:rPr>
                        <a:t>$</a:t>
                      </a:r>
                      <a:r>
                        <a:rPr lang="en-US" sz="1100" dirty="0">
                          <a:latin typeface="Dax Offc Pro"/>
                          <a:cs typeface="Dax Offc Pro"/>
                        </a:rPr>
                        <a:t>8,300</a:t>
                      </a:r>
                      <a:endParaRPr sz="1100" dirty="0">
                        <a:latin typeface="Dax Offc Pro"/>
                        <a:cs typeface="Dax Offc Pro"/>
                      </a:endParaRPr>
                    </a:p>
                  </a:txBody>
                  <a:tcPr marL="144000" marR="144000" marT="144000" marB="14400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accent3">
                        <a:alpha val="60000"/>
                      </a:schemeClr>
                    </a:solidFill>
                  </a:tcPr>
                </a:tc>
                <a:extLst>
                  <a:ext uri="{0D108BD9-81ED-4DB2-BD59-A6C34878D82A}">
                    <a16:rowId xmlns:a16="http://schemas.microsoft.com/office/drawing/2014/main" val="10004"/>
                  </a:ext>
                </a:extLst>
              </a:tr>
            </a:tbl>
          </a:graphicData>
        </a:graphic>
      </p:graphicFrame>
      <p:sp>
        <p:nvSpPr>
          <p:cNvPr id="18" name="object 5">
            <a:extLst>
              <a:ext uri="{FF2B5EF4-FFF2-40B4-BE49-F238E27FC236}">
                <a16:creationId xmlns:a16="http://schemas.microsoft.com/office/drawing/2014/main" id="{C0D5374A-87C5-4FE5-9971-290524C0EC5A}"/>
              </a:ext>
            </a:extLst>
          </p:cNvPr>
          <p:cNvSpPr txBox="1"/>
          <p:nvPr/>
        </p:nvSpPr>
        <p:spPr>
          <a:xfrm>
            <a:off x="368727" y="5819442"/>
            <a:ext cx="4988581" cy="132887"/>
          </a:xfrm>
          <a:prstGeom prst="rect">
            <a:avLst/>
          </a:prstGeom>
        </p:spPr>
        <p:txBody>
          <a:bodyPr vert="horz" wrap="square" lIns="0" tIns="11206" rIns="0" bIns="0" rtlCol="0" anchor="b" anchorCtr="0">
            <a:spAutoFit/>
          </a:bodyPr>
          <a:lstStyle/>
          <a:p>
            <a:pPr marL="22413">
              <a:spcBef>
                <a:spcPts val="93"/>
              </a:spcBef>
            </a:pPr>
            <a:r>
              <a:rPr lang="en-US" sz="790" dirty="0">
                <a:cs typeface="Dax Offc Pro"/>
              </a:rPr>
              <a:t>These amounts are based on HDHP Coverage type and are indexed annually for inflation.</a:t>
            </a:r>
          </a:p>
        </p:txBody>
      </p:sp>
      <p:sp>
        <p:nvSpPr>
          <p:cNvPr id="21" name="Text Placeholder 67">
            <a:extLst>
              <a:ext uri="{FF2B5EF4-FFF2-40B4-BE49-F238E27FC236}">
                <a16:creationId xmlns:a16="http://schemas.microsoft.com/office/drawing/2014/main" id="{432DA743-BEA7-4235-B176-8C8B850F28AB}"/>
              </a:ext>
            </a:extLst>
          </p:cNvPr>
          <p:cNvSpPr txBox="1">
            <a:spLocks/>
          </p:cNvSpPr>
          <p:nvPr/>
        </p:nvSpPr>
        <p:spPr>
          <a:xfrm>
            <a:off x="273049" y="1193014"/>
            <a:ext cx="8107157" cy="850939"/>
          </a:xfrm>
          <a:prstGeom prst="rect">
            <a:avLst/>
          </a:prstGeom>
        </p:spPr>
        <p:txBody>
          <a:bodyPr vert="horz" lIns="91440" tIns="45720" rIns="91440" bIns="45720" rtlCol="0" anchor="t" anchorCtr="0">
            <a:normAutofit/>
          </a:bodyPr>
          <a:lstStyle>
            <a:lvl1pPr indent="0" defTabSz="914400">
              <a:lnSpc>
                <a:spcPct val="100000"/>
              </a:lnSpc>
              <a:spcBef>
                <a:spcPts val="1000"/>
              </a:spcBef>
              <a:spcAft>
                <a:spcPts val="600"/>
              </a:spcAft>
              <a:buFont typeface="Arial" panose="020B0604020202020204" pitchFamily="34" charset="0"/>
              <a:buNone/>
              <a:defRPr sz="2000" b="1">
                <a:solidFill>
                  <a:schemeClr val="accent1"/>
                </a:solidFill>
              </a:defRPr>
            </a:lvl1pPr>
            <a:lvl2pPr indent="0" defTabSz="914400">
              <a:lnSpc>
                <a:spcPct val="100000"/>
              </a:lnSpc>
              <a:spcBef>
                <a:spcPts val="500"/>
              </a:spcBef>
              <a:spcAft>
                <a:spcPts val="600"/>
              </a:spcAft>
              <a:buFont typeface="Arial" panose="020B0604020202020204" pitchFamily="34" charset="0"/>
              <a:buNone/>
              <a:defRPr sz="2000" b="1">
                <a:solidFill>
                  <a:srgbClr val="595959"/>
                </a:solidFill>
              </a:defRPr>
            </a:lvl2pPr>
            <a:lvl3pPr indent="0" defTabSz="914400">
              <a:lnSpc>
                <a:spcPct val="100000"/>
              </a:lnSpc>
              <a:spcBef>
                <a:spcPts val="500"/>
              </a:spcBef>
              <a:spcAft>
                <a:spcPts val="600"/>
              </a:spcAft>
              <a:buFont typeface="Arial" panose="020B0604020202020204" pitchFamily="34" charset="0"/>
              <a:buNone/>
              <a:defRPr b="1">
                <a:solidFill>
                  <a:srgbClr val="595959"/>
                </a:solidFill>
              </a:defRPr>
            </a:lvl3pPr>
            <a:lvl4pPr indent="0" defTabSz="914400">
              <a:lnSpc>
                <a:spcPct val="100000"/>
              </a:lnSpc>
              <a:spcBef>
                <a:spcPts val="500"/>
              </a:spcBef>
              <a:spcAft>
                <a:spcPts val="600"/>
              </a:spcAft>
              <a:buFont typeface="Arial" panose="020B0604020202020204" pitchFamily="34" charset="0"/>
              <a:buNone/>
              <a:defRPr sz="1600" b="1">
                <a:solidFill>
                  <a:srgbClr val="595959"/>
                </a:solidFill>
              </a:defRPr>
            </a:lvl4pPr>
            <a:lvl5pPr indent="0" defTabSz="914400">
              <a:lnSpc>
                <a:spcPct val="100000"/>
              </a:lnSpc>
              <a:spcBef>
                <a:spcPts val="500"/>
              </a:spcBef>
              <a:spcAft>
                <a:spcPts val="600"/>
              </a:spcAft>
              <a:buFont typeface="Arial" panose="020B0604020202020204" pitchFamily="34" charset="0"/>
              <a:buNone/>
              <a:defRPr sz="1600" b="1">
                <a:solidFill>
                  <a:srgbClr val="595959"/>
                </a:solidFill>
              </a:defRPr>
            </a:lvl5pPr>
            <a:lvl6pPr indent="0" defTabSz="914400">
              <a:lnSpc>
                <a:spcPct val="90000"/>
              </a:lnSpc>
              <a:spcBef>
                <a:spcPts val="500"/>
              </a:spcBef>
              <a:buFont typeface="Arial" panose="020B0604020202020204" pitchFamily="34" charset="0"/>
              <a:buNone/>
              <a:defRPr sz="1600" b="1"/>
            </a:lvl6pPr>
            <a:lvl7pPr indent="0" defTabSz="914400">
              <a:lnSpc>
                <a:spcPct val="90000"/>
              </a:lnSpc>
              <a:spcBef>
                <a:spcPts val="500"/>
              </a:spcBef>
              <a:buFont typeface="Arial" panose="020B0604020202020204" pitchFamily="34" charset="0"/>
              <a:buNone/>
              <a:defRPr sz="1600" b="1"/>
            </a:lvl7pPr>
            <a:lvl8pPr indent="0" defTabSz="914400">
              <a:lnSpc>
                <a:spcPct val="90000"/>
              </a:lnSpc>
              <a:spcBef>
                <a:spcPts val="500"/>
              </a:spcBef>
              <a:buFont typeface="Arial" panose="020B0604020202020204" pitchFamily="34" charset="0"/>
              <a:buNone/>
              <a:defRPr sz="1600" b="1"/>
            </a:lvl8pPr>
            <a:lvl9pPr indent="0" defTabSz="914400">
              <a:lnSpc>
                <a:spcPct val="90000"/>
              </a:lnSpc>
              <a:spcBef>
                <a:spcPts val="500"/>
              </a:spcBef>
              <a:buFont typeface="Arial" panose="020B0604020202020204" pitchFamily="34" charset="0"/>
              <a:buNone/>
              <a:defRPr sz="1600" b="1"/>
            </a:lvl9pPr>
          </a:lstStyle>
          <a:p>
            <a:r>
              <a:rPr lang="en-US" dirty="0"/>
              <a:t>Contributions can be made by the employer, the individual, a family member or any other individual</a:t>
            </a:r>
          </a:p>
        </p:txBody>
      </p:sp>
      <p:sp>
        <p:nvSpPr>
          <p:cNvPr id="2" name="Slide Number Placeholder 1">
            <a:extLst>
              <a:ext uri="{FF2B5EF4-FFF2-40B4-BE49-F238E27FC236}">
                <a16:creationId xmlns:a16="http://schemas.microsoft.com/office/drawing/2014/main" id="{DBCDB67A-8665-446E-ACB0-A14EECDBE221}"/>
              </a:ext>
            </a:extLst>
          </p:cNvPr>
          <p:cNvSpPr>
            <a:spLocks noGrp="1"/>
          </p:cNvSpPr>
          <p:nvPr>
            <p:ph type="sldNum" sz="quarter" idx="4"/>
          </p:nvPr>
        </p:nvSpPr>
        <p:spPr/>
        <p:txBody>
          <a:bodyPr/>
          <a:lstStyle/>
          <a:p>
            <a:fld id="{DF409F01-89B3-4841-A2DD-26ACA4A3A9FE}" type="slidenum">
              <a:rPr lang="en-CA" smtClean="0"/>
              <a:pPr/>
              <a:t>9</a:t>
            </a:fld>
            <a:endParaRPr lang="en-CA" dirty="0"/>
          </a:p>
        </p:txBody>
      </p:sp>
    </p:spTree>
    <p:extLst>
      <p:ext uri="{BB962C8B-B14F-4D97-AF65-F5344CB8AC3E}">
        <p14:creationId xmlns:p14="http://schemas.microsoft.com/office/powerpoint/2010/main" val="3439854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BMO Colour Palette">
      <a:dk1>
        <a:srgbClr val="000000"/>
      </a:dk1>
      <a:lt1>
        <a:srgbClr val="FFFFFF"/>
      </a:lt1>
      <a:dk2>
        <a:srgbClr val="ED1C24"/>
      </a:dk2>
      <a:lt2>
        <a:srgbClr val="E7E6E6"/>
      </a:lt2>
      <a:accent1>
        <a:srgbClr val="0079C1"/>
      </a:accent1>
      <a:accent2>
        <a:srgbClr val="66AFDA"/>
      </a:accent2>
      <a:accent3>
        <a:srgbClr val="CCE4F3"/>
      </a:accent3>
      <a:accent4>
        <a:srgbClr val="004A7C"/>
      </a:accent4>
      <a:accent5>
        <a:srgbClr val="C8C8C8"/>
      </a:accent5>
      <a:accent6>
        <a:srgbClr val="AAAAAA"/>
      </a:accent6>
      <a:hlink>
        <a:srgbClr val="0079C1"/>
      </a:hlink>
      <a:folHlink>
        <a:srgbClr val="004A7C"/>
      </a:folHlink>
    </a:clrScheme>
    <a:fontScheme name="Dax Offc Pro">
      <a:majorFont>
        <a:latin typeface="Dax Offc Pro"/>
        <a:ea typeface=""/>
        <a:cs typeface=""/>
      </a:majorFont>
      <a:minorFont>
        <a:latin typeface="Dax Offc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17BE5C26EEFAF47ABA262C36321DF17" ma:contentTypeVersion="1" ma:contentTypeDescription="Create a new document." ma:contentTypeScope="" ma:versionID="da9115f8d6b083bd9d52e981af19b68e">
  <xsd:schema xmlns:xsd="http://www.w3.org/2001/XMLSchema" xmlns:xs="http://www.w3.org/2001/XMLSchema" xmlns:p="http://schemas.microsoft.com/office/2006/metadata/properties" xmlns:ns1="http://schemas.microsoft.com/sharepoint/v3" targetNamespace="http://schemas.microsoft.com/office/2006/metadata/properties" ma:root="true" ma:fieldsID="48c5b5cd9b8d25ff6dd15848836f4270"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4960CCA4-D096-4C5F-8F9A-57A45B21572F}">
  <ds:schemaRefs>
    <ds:schemaRef ds:uri="http://schemas.microsoft.com/sharepoint/v3/contenttype/forms"/>
  </ds:schemaRefs>
</ds:datastoreItem>
</file>

<file path=customXml/itemProps2.xml><?xml version="1.0" encoding="utf-8"?>
<ds:datastoreItem xmlns:ds="http://schemas.openxmlformats.org/officeDocument/2006/customXml" ds:itemID="{C8F1B20B-89B8-4F7E-9C14-713DD08E4E4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37BD3E5-ED61-411D-9338-0EE328186B2B}">
  <ds:schemaRefs>
    <ds:schemaRef ds:uri="http://schemas.microsoft.com/office/2006/documentManagement/types"/>
    <ds:schemaRef ds:uri="http://schemas.microsoft.com/office/infopath/2007/PartnerControls"/>
    <ds:schemaRef ds:uri="64a11a3c-88fd-41af-9ae7-a32970c36907"/>
    <ds:schemaRef ds:uri="http://purl.org/dc/elements/1.1/"/>
    <ds:schemaRef ds:uri="http://schemas.microsoft.com/office/2006/metadata/properties"/>
    <ds:schemaRef ds:uri="83aff8c8-8136-42dd-b0fc-85874e9f00f7"/>
    <ds:schemaRef ds:uri="http://purl.org/dc/terms/"/>
    <ds:schemaRef ds:uri="http://schemas.openxmlformats.org/package/2006/metadata/core-properties"/>
    <ds:schemaRef ds:uri="http://www.w3.org/XML/1998/namespace"/>
    <ds:schemaRef ds:uri="http://purl.org/dc/dcmitype/"/>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Office Theme</Template>
  <TotalTime>2521</TotalTime>
  <Words>1337</Words>
  <Application>Microsoft Office PowerPoint</Application>
  <PresentationFormat>On-screen Show (4:3)</PresentationFormat>
  <Paragraphs>136</Paragraphs>
  <Slides>11</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11</vt:i4>
      </vt:variant>
    </vt:vector>
  </HeadingPairs>
  <TitlesOfParts>
    <vt:vector size="20" baseType="lpstr">
      <vt:lpstr>Arial</vt:lpstr>
      <vt:lpstr>Calibri</vt:lpstr>
      <vt:lpstr>Calibri Light</vt:lpstr>
      <vt:lpstr>Dax Offc Pro</vt:lpstr>
      <vt:lpstr>Source Sans Pro</vt:lpstr>
      <vt:lpstr>Times New Roman</vt:lpstr>
      <vt:lpstr>Wingdings</vt:lpstr>
      <vt:lpstr>Office Theme</vt:lpstr>
      <vt:lpstr>Custom Design</vt:lpstr>
      <vt:lpstr>Lana Thompson Health Savings Accounts</vt:lpstr>
      <vt:lpstr>What is a Health Savings Account (HSA)? </vt:lpstr>
      <vt:lpstr>Advantages of an HSA</vt:lpstr>
      <vt:lpstr>What is a qualified medical expense?</vt:lpstr>
      <vt:lpstr>Not all HSAs are created equal!</vt:lpstr>
      <vt:lpstr>Not all HSAs are created equal!</vt:lpstr>
      <vt:lpstr>Investment Access</vt:lpstr>
      <vt:lpstr>Eligibility</vt:lpstr>
      <vt:lpstr>Contributions</vt:lpstr>
      <vt:lpstr>Distribution Rules </vt:lpstr>
      <vt:lpstr>The advantages of working with BMO Harris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HSA Presentation</dc:title>
  <dc:creator>Heather Pirzas</dc:creator>
  <cp:lastModifiedBy>Thompson, Lana</cp:lastModifiedBy>
  <cp:revision>324</cp:revision>
  <dcterms:created xsi:type="dcterms:W3CDTF">2019-03-19T15:48:44Z</dcterms:created>
  <dcterms:modified xsi:type="dcterms:W3CDTF">2022-01-18T17:55:55Z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0x010100517BE5C26EEFAF47ABA262C36321DF17</vt:lpwstr>
  </property>
  <property fmtid="{D5CDD505-2E9C-101B-9397-08002B2CF9AE}" pid="3" name="MSIP_Label_0cf00cb3-7a5d-4674-b157-6d675423df49_Enabled">
    <vt:lpwstr>true</vt:lpwstr>
  </property>
  <property fmtid="{D5CDD505-2E9C-101B-9397-08002B2CF9AE}" pid="4" name="MSIP_Label_0cf00cb3-7a5d-4674-b157-6d675423df49_SetDate">
    <vt:lpwstr>2021-11-15T14:58:47Z</vt:lpwstr>
  </property>
  <property fmtid="{D5CDD505-2E9C-101B-9397-08002B2CF9AE}" pid="5" name="MSIP_Label_0cf00cb3-7a5d-4674-b157-6d675423df49_Method">
    <vt:lpwstr>Standard</vt:lpwstr>
  </property>
  <property fmtid="{D5CDD505-2E9C-101B-9397-08002B2CF9AE}" pid="6" name="MSIP_Label_0cf00cb3-7a5d-4674-b157-6d675423df49_Name">
    <vt:lpwstr>Internal</vt:lpwstr>
  </property>
  <property fmtid="{D5CDD505-2E9C-101B-9397-08002B2CF9AE}" pid="7" name="MSIP_Label_0cf00cb3-7a5d-4674-b157-6d675423df49_SiteId">
    <vt:lpwstr>ece76e02-a02b-4c4a-906d-98a34c5ce07a</vt:lpwstr>
  </property>
  <property fmtid="{D5CDD505-2E9C-101B-9397-08002B2CF9AE}" pid="8" name="MSIP_Label_0cf00cb3-7a5d-4674-b157-6d675423df49_ActionId">
    <vt:lpwstr>c2d64c73-8d2f-4d83-8860-8d4af2bbf31b</vt:lpwstr>
  </property>
  <property fmtid="{D5CDD505-2E9C-101B-9397-08002B2CF9AE}" pid="9" name="MSIP_Label_0cf00cb3-7a5d-4674-b157-6d675423df49_ContentBits">
    <vt:lpwstr>0</vt:lpwstr>
  </property>
  <property fmtid="{D5CDD505-2E9C-101B-9397-08002B2CF9AE}" pid="10" name="ProductCategory">
    <vt:lpwstr/>
  </property>
  <property fmtid="{D5CDD505-2E9C-101B-9397-08002B2CF9AE}" pid="11" name="DocumentCategory">
    <vt:lpwstr/>
  </property>
  <property fmtid="{D5CDD505-2E9C-101B-9397-08002B2CF9AE}" pid="12" name="DocumentType">
    <vt:lpwstr/>
  </property>
  <property fmtid="{D5CDD505-2E9C-101B-9397-08002B2CF9AE}" pid="13" name="ProductService">
    <vt:lpwstr/>
  </property>
</Properties>
</file>